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7"/>
  </p:notesMasterIdLst>
  <p:sldIdLst>
    <p:sldId id="256" r:id="rId2"/>
    <p:sldId id="280" r:id="rId3"/>
    <p:sldId id="281" r:id="rId4"/>
    <p:sldId id="284" r:id="rId5"/>
    <p:sldId id="285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12" autoAdjust="0"/>
    <p:restoredTop sz="94660"/>
  </p:normalViewPr>
  <p:slideViewPr>
    <p:cSldViewPr>
      <p:cViewPr varScale="1">
        <p:scale>
          <a:sx n="69" d="100"/>
          <a:sy n="69" d="100"/>
        </p:scale>
        <p:origin x="-146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E62235-28BF-4528-B888-D5B347C0B057}" type="datetimeFigureOut">
              <a:rPr lang="ru-RU" smtClean="0"/>
              <a:pPr/>
              <a:t>26.06.2013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48EA4B-4D31-4036-9A48-0D7F1E81EF8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8EA4B-4D31-4036-9A48-0D7F1E81EF8F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CD169-F190-4D24-83AA-C1E9E217F326}" type="datetimeFigureOut">
              <a:rPr lang="ru-RU" smtClean="0"/>
              <a:pPr/>
              <a:t>26.06.2013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236D6-5AE2-4FEA-B7D7-1CA3518B4E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CD169-F190-4D24-83AA-C1E9E217F326}" type="datetimeFigureOut">
              <a:rPr lang="ru-RU" smtClean="0"/>
              <a:pPr/>
              <a:t>26.06.2013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236D6-5AE2-4FEA-B7D7-1CA3518B4E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CD169-F190-4D24-83AA-C1E9E217F326}" type="datetimeFigureOut">
              <a:rPr lang="ru-RU" smtClean="0"/>
              <a:pPr/>
              <a:t>26.06.2013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236D6-5AE2-4FEA-B7D7-1CA3518B4E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CD169-F190-4D24-83AA-C1E9E217F326}" type="datetimeFigureOut">
              <a:rPr lang="ru-RU" smtClean="0"/>
              <a:pPr/>
              <a:t>26.06.2013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236D6-5AE2-4FEA-B7D7-1CA3518B4E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CD169-F190-4D24-83AA-C1E9E217F326}" type="datetimeFigureOut">
              <a:rPr lang="ru-RU" smtClean="0"/>
              <a:pPr/>
              <a:t>26.06.2013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236D6-5AE2-4FEA-B7D7-1CA3518B4E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CD169-F190-4D24-83AA-C1E9E217F326}" type="datetimeFigureOut">
              <a:rPr lang="ru-RU" smtClean="0"/>
              <a:pPr/>
              <a:t>26.06.2013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236D6-5AE2-4FEA-B7D7-1CA3518B4E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CD169-F190-4D24-83AA-C1E9E217F326}" type="datetimeFigureOut">
              <a:rPr lang="ru-RU" smtClean="0"/>
              <a:pPr/>
              <a:t>26.06.2013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236D6-5AE2-4FEA-B7D7-1CA3518B4E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CD169-F190-4D24-83AA-C1E9E217F326}" type="datetimeFigureOut">
              <a:rPr lang="ru-RU" smtClean="0"/>
              <a:pPr/>
              <a:t>26.06.2013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236D6-5AE2-4FEA-B7D7-1CA3518B4E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CD169-F190-4D24-83AA-C1E9E217F326}" type="datetimeFigureOut">
              <a:rPr lang="ru-RU" smtClean="0"/>
              <a:pPr/>
              <a:t>26.06.2013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236D6-5AE2-4FEA-B7D7-1CA3518B4E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CD169-F190-4D24-83AA-C1E9E217F326}" type="datetimeFigureOut">
              <a:rPr lang="ru-RU" smtClean="0"/>
              <a:pPr/>
              <a:t>26.06.2013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236D6-5AE2-4FEA-B7D7-1CA3518B4E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CD169-F190-4D24-83AA-C1E9E217F326}" type="datetimeFigureOut">
              <a:rPr lang="ru-RU" smtClean="0"/>
              <a:pPr/>
              <a:t>26.06.2013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695236D6-5AE2-4FEA-B7D7-1CA3518B4EE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EFCD169-F190-4D24-83AA-C1E9E217F326}" type="datetimeFigureOut">
              <a:rPr lang="ru-RU" smtClean="0"/>
              <a:pPr/>
              <a:t>26.06.2013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95236D6-5AE2-4FEA-B7D7-1CA3518B4EEF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ru/imgres?imgurl=http://img1.wildberries.ru/small/220000/225087.jpg&amp;imgrefurl=http://www.wildberries.ru/catalog/912/men.aspx&amp;usg=__BOqegIdxzKE24v_SZjEoYskXlQ0=&amp;h=240&amp;w=180&amp;sz=14&amp;hl=ru&amp;start=126&amp;zoom=1&amp;tbnid=i_0gQU8hhiBjvM:&amp;tbnh=110&amp;tbnw=83&amp;ei=UiHfT4GUPIGU-wb8vPGOCg&amp;prev=/search?q=%D1%88%D0%BB%D1%8F%D0%BF%D0%B0&amp;start=120&amp;hl=ru&amp;newwindow=1&amp;sa=N&amp;gbv=2&amp;tbm=isch&amp;itbs=1" TargetMode="External"/><Relationship Id="rId13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7.jpeg"/><Relationship Id="rId12" Type="http://schemas.openxmlformats.org/officeDocument/2006/relationships/hyperlink" Target="http://www.google.ru/imgres?imgurl=http://www.1001tort.ru/published/publicdata/ANIMATORSHOPSCRIPT/attachments/SC/products_pictures/sambrero.jpg&amp;imgrefurl=http://www.1001tort.ru/index.php?productID=26796&amp;ukey=product&amp;did=34&amp;view=printable&amp;usg=__tH3UjmMISnZmvAt9cLlwYfiRbIo=&amp;h=300&amp;w=300&amp;sz=13&amp;hl=ru&amp;start=134&amp;zoom=1&amp;tbnid=HL8a9ffQHgbunM:&amp;tbnh=116&amp;tbnw=116&amp;ei=FSLfT5j6DI66-Abjs-HhAQ&amp;prev=/search?q=%D1%88%D0%BB%D1%8F%D0%BF%D0%B0&amp;start=120&amp;hl=ru&amp;newwindow=1&amp;sa=N&amp;gbv=2&amp;tbm=isch&amp;itbs=1" TargetMode="External"/><Relationship Id="rId2" Type="http://schemas.openxmlformats.org/officeDocument/2006/relationships/hyperlink" Target="http://www.google.ru/imgres?imgurl=http://s60.radikal.ru/i168/0810/cd/86fe903c24f5.png&amp;imgrefurl=http://lenagold.ru/fon/clipart/sh/shl.html&amp;usg=__6uPY1et3ysT8qzYjaDxm6MQVfKo=&amp;h=1893&amp;w=2800&amp;sz=7363&amp;hl=ru&amp;start=37&amp;zoom=1&amp;tbnid=wv8wG5oVcj0bzM:&amp;tbnh=101&amp;tbnw=150&amp;ei=tR_fT-3dJMeQ-wbqieWvCg&amp;prev=/search?q=%D1%88%D0%BB%D1%8F%D0%BF%D0%B0&amp;start=20&amp;hl=ru&amp;newwindow=1&amp;sa=N&amp;gbv=2&amp;tbm=isch&amp;itbs=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ru/imgres?imgurl=http://kangarooshop.ru/files/cat/93/900/1302619708.jpg&amp;imgrefurl=http://kangarooshop.ru/catalog/cat/93/?item=900&amp;usg=__5vRmKx1NOv7WjeLxxjcI0mdOUs8=&amp;h=378&amp;w=600&amp;sz=82&amp;hl=ru&amp;start=34&amp;zoom=1&amp;tbnid=jvxEov1Ok-6l_M:&amp;tbnh=85&amp;tbnw=135&amp;ei=tR_fT-3dJMeQ-wbqieWvCg&amp;prev=/search?q=%D1%88%D0%BB%D1%8F%D0%BF%D0%B0&amp;start=20&amp;hl=ru&amp;newwindow=1&amp;sa=N&amp;gbv=2&amp;tbm=isch&amp;itbs=1" TargetMode="External"/><Relationship Id="rId11" Type="http://schemas.openxmlformats.org/officeDocument/2006/relationships/image" Target="../media/image19.jpeg"/><Relationship Id="rId5" Type="http://schemas.openxmlformats.org/officeDocument/2006/relationships/image" Target="../media/image16.jpeg"/><Relationship Id="rId15" Type="http://schemas.openxmlformats.org/officeDocument/2006/relationships/image" Target="../media/image22.jpeg"/><Relationship Id="rId10" Type="http://schemas.openxmlformats.org/officeDocument/2006/relationships/hyperlink" Target="http://www.google.ru/imgres?imgurl=http://goodthing.ru/images/photo/product/9/1/e/91ea86f535988f6a3dac13f21d65f439.jpg&amp;imgrefurl=http://goodthing.ru/product/shlyapa-krasnyiy_kub-shlyapa_maskaradnaya__kotelok/&amp;usg=__-lO5lQl9SbeK5Xht4UvTWdWNUAY=&amp;h=425&amp;w=425&amp;sz=50&amp;hl=ru&amp;start=177&amp;zoom=1&amp;tbnid=aZfwVORQtcfJVM:&amp;tbnh=126&amp;tbnw=126&amp;ei=miHfT-WKCcyk-gbIx9yoCg&amp;prev=/search?q=%D1%88%D0%BB%D1%8F%D0%BF%D0%B0&amp;start=160&amp;hl=ru&amp;newwindow=1&amp;sa=N&amp;gbv=2&amp;tbm=isch&amp;itbs=1" TargetMode="External"/><Relationship Id="rId4" Type="http://schemas.openxmlformats.org/officeDocument/2006/relationships/hyperlink" Target="http://www.google.ru/imgres?imgurl=http://asset2.dressed.ru/photos/items/2/5/5/1/5/6/Shlyapy-Ben-Sherman-shlyapa-original.jpg&amp;imgrefurl=http://dressed.ru/items/255156-Shlyapy-Ben-Sherman-shlyapa&amp;usg=__TIHLWSc6xXZQSWJvb_4P74hK7KE=&amp;h=348&amp;w=400&amp;sz=27&amp;hl=ru&amp;start=30&amp;zoom=1&amp;tbnid=Ez7EcYXaM-RgcM:&amp;tbnh=108&amp;tbnw=124&amp;ei=tR_fT-3dJMeQ-wbqieWvCg&amp;prev=/search?q=%D1%88%D0%BB%D1%8F%D0%BF%D0%B0&amp;start=20&amp;hl=ru&amp;newwindow=1&amp;sa=N&amp;gbv=2&amp;tbm=isch&amp;itbs=1" TargetMode="External"/><Relationship Id="rId9" Type="http://schemas.openxmlformats.org/officeDocument/2006/relationships/image" Target="../media/image18.jpeg"/><Relationship Id="rId14" Type="http://schemas.openxmlformats.org/officeDocument/2006/relationships/image" Target="../media/image2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260648"/>
            <a:ext cx="7851648" cy="428628"/>
          </a:xfrm>
        </p:spPr>
        <p:txBody>
          <a:bodyPr>
            <a:norm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2000" cap="all" dirty="0" smtClean="0">
                <a:ln/>
                <a:solidFill>
                  <a:srgbClr val="7030A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№6 Хромтау </a:t>
            </a:r>
            <a:r>
              <a:rPr lang="ru-RU" sz="2000" cap="all" dirty="0" err="1" smtClean="0">
                <a:ln/>
                <a:solidFill>
                  <a:srgbClr val="7030A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гимназиясы</a:t>
            </a:r>
            <a:endParaRPr lang="ru-RU" sz="2000" cap="all" dirty="0">
              <a:ln/>
              <a:solidFill>
                <a:srgbClr val="7030A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34" y="785794"/>
            <a:ext cx="8320438" cy="5739550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kk-KZ" sz="4400" b="1" i="1" dirty="0" smtClean="0">
                <a:solidFill>
                  <a:srgbClr val="FF0000"/>
                </a:solidFill>
              </a:rPr>
              <a:t>Оқушылардың ақпараттық білім негіздерін қалыптастыру</a:t>
            </a:r>
          </a:p>
          <a:p>
            <a:pPr algn="ctr"/>
            <a:r>
              <a:rPr lang="kk-KZ" sz="2800" b="1" i="1" dirty="0" smtClean="0">
                <a:solidFill>
                  <a:schemeClr val="tx2"/>
                </a:solidFill>
              </a:rPr>
              <a:t>“Сын тұрғысынан ойлау” педагогикалық технологиясы негізінде өткізілген</a:t>
            </a:r>
          </a:p>
          <a:p>
            <a:pPr algn="ctr"/>
            <a:r>
              <a:rPr lang="kk-KZ" sz="3300" b="1" i="1" dirty="0" smtClean="0">
                <a:solidFill>
                  <a:srgbClr val="FF0000"/>
                </a:solidFill>
              </a:rPr>
              <a:t> кітапханалық сабақтар коллекциясы</a:t>
            </a:r>
            <a:endParaRPr lang="en-US" sz="3300" b="1" i="1" dirty="0" smtClean="0">
              <a:solidFill>
                <a:srgbClr val="FF0000"/>
              </a:solidFill>
            </a:endParaRPr>
          </a:p>
          <a:p>
            <a:pPr algn="l"/>
            <a:r>
              <a:rPr lang="kk-KZ" sz="2400" i="1" dirty="0" smtClean="0">
                <a:solidFill>
                  <a:srgbClr val="00B050"/>
                </a:solidFill>
              </a:rPr>
              <a:t>   </a:t>
            </a:r>
          </a:p>
          <a:p>
            <a:pPr algn="l"/>
            <a:endParaRPr lang="kk-KZ" sz="2400" i="1" dirty="0" smtClean="0">
              <a:solidFill>
                <a:srgbClr val="00B050"/>
              </a:solidFill>
            </a:endParaRPr>
          </a:p>
          <a:p>
            <a:pPr algn="l"/>
            <a:endParaRPr lang="kk-KZ" sz="2400" i="1" dirty="0" smtClean="0">
              <a:solidFill>
                <a:schemeClr val="tx2"/>
              </a:solidFill>
            </a:endParaRPr>
          </a:p>
          <a:p>
            <a:pPr algn="l"/>
            <a:r>
              <a:rPr lang="kk-KZ" sz="2400" i="1" dirty="0" smtClean="0">
                <a:solidFill>
                  <a:schemeClr val="tx2"/>
                </a:solidFill>
              </a:rPr>
              <a:t>   </a:t>
            </a:r>
          </a:p>
          <a:p>
            <a:pPr algn="l"/>
            <a:endParaRPr lang="kk-KZ" sz="2400" i="1" dirty="0" smtClean="0">
              <a:solidFill>
                <a:schemeClr val="tx2"/>
              </a:solidFill>
            </a:endParaRPr>
          </a:p>
          <a:p>
            <a:pPr algn="l"/>
            <a:r>
              <a:rPr lang="kk-KZ" sz="2400" i="1" dirty="0" smtClean="0">
                <a:solidFill>
                  <a:schemeClr val="tx2"/>
                </a:solidFill>
              </a:rPr>
              <a:t>      </a:t>
            </a:r>
          </a:p>
          <a:p>
            <a:pPr algn="l"/>
            <a:endParaRPr lang="kk-KZ" sz="2400" i="1" dirty="0" smtClean="0">
              <a:solidFill>
                <a:schemeClr val="tx2"/>
              </a:solidFill>
            </a:endParaRPr>
          </a:p>
          <a:p>
            <a:pPr algn="l"/>
            <a:endParaRPr lang="kk-KZ" sz="2400" i="1" dirty="0" smtClean="0">
              <a:solidFill>
                <a:schemeClr val="tx2"/>
              </a:solidFill>
            </a:endParaRPr>
          </a:p>
          <a:p>
            <a:pPr algn="l"/>
            <a:endParaRPr lang="kk-KZ" sz="2400" i="1" dirty="0" smtClean="0">
              <a:solidFill>
                <a:schemeClr val="tx2"/>
              </a:solidFill>
            </a:endParaRPr>
          </a:p>
          <a:p>
            <a:pPr algn="l"/>
            <a:endParaRPr lang="kk-KZ" sz="2400" i="1" dirty="0" smtClean="0">
              <a:solidFill>
                <a:schemeClr val="tx2"/>
              </a:solidFill>
            </a:endParaRPr>
          </a:p>
          <a:p>
            <a:pPr algn="l"/>
            <a:r>
              <a:rPr lang="kk-KZ" sz="2400" i="1" dirty="0" smtClean="0">
                <a:solidFill>
                  <a:schemeClr val="tx2"/>
                </a:solidFill>
              </a:rPr>
              <a:t> </a:t>
            </a:r>
          </a:p>
          <a:p>
            <a:pPr algn="l"/>
            <a:endParaRPr lang="kk-KZ" sz="2400" i="1" dirty="0" smtClean="0">
              <a:solidFill>
                <a:schemeClr val="tx2"/>
              </a:solidFill>
            </a:endParaRPr>
          </a:p>
          <a:p>
            <a:pPr algn="l"/>
            <a:r>
              <a:rPr lang="kk-KZ" sz="2400" b="1" i="1" dirty="0" smtClean="0">
                <a:solidFill>
                  <a:srgbClr val="0000FF"/>
                </a:solidFill>
              </a:rPr>
              <a:t>   </a:t>
            </a:r>
          </a:p>
          <a:p>
            <a:pPr algn="l"/>
            <a:r>
              <a:rPr lang="kk-KZ" sz="2400" b="1" i="1" dirty="0" smtClean="0">
                <a:solidFill>
                  <a:srgbClr val="0000FF"/>
                </a:solidFill>
              </a:rPr>
              <a:t>          </a:t>
            </a:r>
            <a:r>
              <a:rPr lang="kk-KZ" sz="2400" b="1" i="1" dirty="0" smtClean="0">
                <a:solidFill>
                  <a:srgbClr val="7030A0"/>
                </a:solidFill>
              </a:rPr>
              <a:t>Кітапхана меңгерушісі</a:t>
            </a:r>
            <a:r>
              <a:rPr lang="ru-RU" sz="2400" b="1" i="1" dirty="0" smtClean="0">
                <a:solidFill>
                  <a:srgbClr val="7030A0"/>
                </a:solidFill>
              </a:rPr>
              <a:t>:</a:t>
            </a:r>
            <a:r>
              <a:rPr lang="kk-KZ" sz="2400" b="1" i="1" dirty="0" smtClean="0">
                <a:solidFill>
                  <a:srgbClr val="7030A0"/>
                </a:solidFill>
              </a:rPr>
              <a:t> </a:t>
            </a:r>
            <a:r>
              <a:rPr lang="kk-KZ" b="1" i="1" dirty="0" smtClean="0">
                <a:solidFill>
                  <a:srgbClr val="7030A0"/>
                </a:solidFill>
              </a:rPr>
              <a:t>Елеусизова А.М.</a:t>
            </a:r>
          </a:p>
          <a:p>
            <a:pPr algn="l"/>
            <a:r>
              <a:rPr lang="kk-KZ" sz="2400" i="1" dirty="0" smtClean="0">
                <a:solidFill>
                  <a:schemeClr val="tx2"/>
                </a:solidFill>
              </a:rPr>
              <a:t>                             </a:t>
            </a:r>
          </a:p>
        </p:txBody>
      </p:sp>
      <p:pic>
        <p:nvPicPr>
          <p:cNvPr id="5" name="Рисунок 4" descr="Изображение 00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2708920"/>
            <a:ext cx="3929090" cy="284359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 descr="C:\Documents and Settings\User\Рабочий стол\кітапхана суреттер\IMG43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2708920"/>
            <a:ext cx="3071834" cy="345239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229600" cy="500066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kk-KZ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</a:t>
            </a:r>
            <a:r>
              <a:rPr lang="kk-KZ" sz="44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Венн диаграммасы</a:t>
            </a:r>
            <a:endParaRPr lang="ru-RU" sz="4400" b="1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80728"/>
            <a:ext cx="8964488" cy="564360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kk-KZ" sz="2000" b="1" dirty="0" smtClean="0">
                <a:solidFill>
                  <a:srgbClr val="0000FF"/>
                </a:solidFill>
              </a:rPr>
              <a:t>Тақырыбы</a:t>
            </a:r>
            <a:r>
              <a:rPr lang="ru-RU" sz="2000" b="1" dirty="0" smtClean="0">
                <a:solidFill>
                  <a:srgbClr val="0000FF"/>
                </a:solidFill>
              </a:rPr>
              <a:t>:</a:t>
            </a:r>
            <a:r>
              <a:rPr lang="kk-KZ" sz="2000" b="1" dirty="0" smtClean="0">
                <a:solidFill>
                  <a:schemeClr val="tx2"/>
                </a:solidFill>
              </a:rPr>
              <a:t> </a:t>
            </a:r>
            <a:r>
              <a:rPr lang="kk-KZ" sz="2400" b="1" dirty="0" smtClean="0">
                <a:solidFill>
                  <a:srgbClr val="FF0000"/>
                </a:solidFill>
              </a:rPr>
              <a:t>Кітапханалық каталогтар-кітап әлемінің компасы</a:t>
            </a:r>
            <a:endParaRPr lang="kk-KZ" sz="2000" b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kk-KZ" sz="2000" b="1" dirty="0" smtClean="0">
                <a:solidFill>
                  <a:schemeClr val="tx2"/>
                </a:solidFill>
              </a:rPr>
              <a:t>1. Қызығушылықты ояту. </a:t>
            </a:r>
            <a:r>
              <a:rPr lang="kk-KZ" sz="2000" dirty="0" smtClean="0">
                <a:solidFill>
                  <a:schemeClr val="tx2"/>
                </a:solidFill>
              </a:rPr>
              <a:t>Каталог - </a:t>
            </a:r>
            <a:r>
              <a:rPr lang="kk-KZ" sz="2000" b="1" dirty="0" smtClean="0">
                <a:solidFill>
                  <a:schemeClr val="tx2"/>
                </a:solidFill>
              </a:rPr>
              <a:t>“кітапхананың миы” </a:t>
            </a:r>
            <a:r>
              <a:rPr lang="kk-KZ" sz="2000" dirty="0" smtClean="0">
                <a:solidFill>
                  <a:schemeClr val="tx2"/>
                </a:solidFill>
              </a:rPr>
              <a:t>Каталог-көне грек сөзі. Тізім, тізбе мағынасын береді. Каталог кітап сипаттамасы жазылған карточкалардан тұрады.</a:t>
            </a:r>
          </a:p>
          <a:p>
            <a:pPr>
              <a:buNone/>
            </a:pPr>
            <a:r>
              <a:rPr lang="kk-KZ" sz="2000" dirty="0" smtClean="0">
                <a:solidFill>
                  <a:schemeClr val="tx2"/>
                </a:solidFill>
              </a:rPr>
              <a:t>     </a:t>
            </a:r>
          </a:p>
          <a:p>
            <a:pPr>
              <a:buNone/>
            </a:pPr>
            <a:endParaRPr lang="kk-KZ" sz="2000" dirty="0" smtClean="0">
              <a:solidFill>
                <a:schemeClr val="tx2"/>
              </a:solidFill>
            </a:endParaRPr>
          </a:p>
          <a:p>
            <a:pPr>
              <a:buNone/>
            </a:pPr>
            <a:endParaRPr lang="kk-KZ" sz="2000" dirty="0" smtClean="0">
              <a:solidFill>
                <a:schemeClr val="tx2"/>
              </a:solidFill>
            </a:endParaRPr>
          </a:p>
          <a:p>
            <a:pPr>
              <a:buNone/>
            </a:pPr>
            <a:endParaRPr lang="kk-KZ" sz="2000" dirty="0" smtClean="0">
              <a:solidFill>
                <a:schemeClr val="tx2"/>
              </a:solidFill>
            </a:endParaRPr>
          </a:p>
          <a:p>
            <a:pPr>
              <a:buNone/>
            </a:pPr>
            <a:endParaRPr lang="kk-KZ" sz="2000" dirty="0" smtClean="0">
              <a:solidFill>
                <a:schemeClr val="tx2"/>
              </a:solidFill>
            </a:endParaRPr>
          </a:p>
          <a:p>
            <a:pPr>
              <a:buNone/>
            </a:pPr>
            <a:endParaRPr lang="kk-KZ" sz="2000" dirty="0" smtClean="0">
              <a:solidFill>
                <a:schemeClr val="tx2"/>
              </a:solidFill>
            </a:endParaRPr>
          </a:p>
          <a:p>
            <a:pPr>
              <a:buNone/>
            </a:pPr>
            <a:endParaRPr lang="kk-KZ" sz="2000" dirty="0" smtClean="0">
              <a:solidFill>
                <a:schemeClr val="tx2"/>
              </a:solidFill>
            </a:endParaRPr>
          </a:p>
          <a:p>
            <a:pPr>
              <a:buNone/>
            </a:pPr>
            <a:endParaRPr lang="kk-KZ" sz="2000" dirty="0" smtClean="0">
              <a:solidFill>
                <a:schemeClr val="tx2"/>
              </a:solidFill>
            </a:endParaRPr>
          </a:p>
        </p:txBody>
      </p:sp>
      <p:sp>
        <p:nvSpPr>
          <p:cNvPr id="37" name="Блок-схема: узел 36"/>
          <p:cNvSpPr/>
          <p:nvPr/>
        </p:nvSpPr>
        <p:spPr>
          <a:xfrm>
            <a:off x="4000496" y="4429132"/>
            <a:ext cx="2428892" cy="2143140"/>
          </a:xfrm>
          <a:prstGeom prst="flowChartConnector">
            <a:avLst/>
          </a:prstGeom>
          <a:solidFill>
            <a:schemeClr val="tx2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r>
              <a:rPr lang="kk-KZ" sz="1600" b="1" dirty="0" smtClean="0">
                <a:solidFill>
                  <a:srgbClr val="FF0000"/>
                </a:solidFill>
              </a:rPr>
              <a:t>Дәстүрлі</a:t>
            </a:r>
            <a:r>
              <a:rPr lang="kk-KZ" sz="1600" b="1" dirty="0" smtClean="0">
                <a:solidFill>
                  <a:srgbClr val="C00000"/>
                </a:solidFill>
              </a:rPr>
              <a:t> </a:t>
            </a:r>
            <a:r>
              <a:rPr lang="kk-KZ" sz="1600" dirty="0" smtClean="0">
                <a:solidFill>
                  <a:schemeClr val="tx2"/>
                </a:solidFill>
              </a:rPr>
              <a:t>карточкалы</a:t>
            </a:r>
          </a:p>
          <a:p>
            <a:r>
              <a:rPr lang="kk-KZ" sz="1600" dirty="0" smtClean="0">
                <a:solidFill>
                  <a:schemeClr val="tx2"/>
                </a:solidFill>
              </a:rPr>
              <a:t>Карточканы қолға      алып қарауға болады Табиғи тіл</a:t>
            </a:r>
            <a:endParaRPr lang="ru-RU" sz="1600" dirty="0">
              <a:solidFill>
                <a:schemeClr val="tx2"/>
              </a:solidFill>
            </a:endParaRPr>
          </a:p>
        </p:txBody>
      </p:sp>
      <p:sp>
        <p:nvSpPr>
          <p:cNvPr id="8" name="Блок-схема: узел 7"/>
          <p:cNvSpPr/>
          <p:nvPr/>
        </p:nvSpPr>
        <p:spPr>
          <a:xfrm>
            <a:off x="6000760" y="4429132"/>
            <a:ext cx="2428892" cy="2143140"/>
          </a:xfrm>
          <a:prstGeom prst="flowChartConnector">
            <a:avLst/>
          </a:prstGeom>
          <a:solidFill>
            <a:schemeClr val="tx2">
              <a:alpha val="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1600" b="1" dirty="0" smtClean="0">
                <a:solidFill>
                  <a:srgbClr val="FF0000"/>
                </a:solidFill>
              </a:rPr>
              <a:t>Электоронды</a:t>
            </a:r>
            <a:r>
              <a:rPr lang="kk-KZ" sz="1600" dirty="0" smtClean="0">
                <a:solidFill>
                  <a:srgbClr val="C00000"/>
                </a:solidFill>
              </a:rPr>
              <a:t> </a:t>
            </a:r>
            <a:r>
              <a:rPr lang="kk-KZ" sz="1600" dirty="0" smtClean="0">
                <a:solidFill>
                  <a:schemeClr val="tx2"/>
                </a:solidFill>
              </a:rPr>
              <a:t>карточкасыз      Компьютерден ғана қарай аламыз </a:t>
            </a:r>
          </a:p>
          <a:p>
            <a:pPr algn="ctr"/>
            <a:r>
              <a:rPr lang="kk-KZ" sz="1600" dirty="0" smtClean="0">
                <a:solidFill>
                  <a:schemeClr val="tx2"/>
                </a:solidFill>
              </a:rPr>
              <a:t>Сандық тіл</a:t>
            </a:r>
            <a:endParaRPr lang="ru-RU" sz="1600" dirty="0">
              <a:solidFill>
                <a:schemeClr val="tx2"/>
              </a:solidFill>
            </a:endParaRPr>
          </a:p>
        </p:txBody>
      </p:sp>
      <p:sp>
        <p:nvSpPr>
          <p:cNvPr id="9" name="Блок-схема: узел 8"/>
          <p:cNvSpPr/>
          <p:nvPr/>
        </p:nvSpPr>
        <p:spPr>
          <a:xfrm>
            <a:off x="285720" y="2428868"/>
            <a:ext cx="2643206" cy="2286016"/>
          </a:xfrm>
          <a:prstGeom prst="flowChartConnector">
            <a:avLst/>
          </a:prstGeom>
          <a:solidFill>
            <a:schemeClr val="tx2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k-KZ" dirty="0" smtClean="0">
              <a:solidFill>
                <a:schemeClr val="accent2"/>
              </a:solidFill>
            </a:endParaRPr>
          </a:p>
          <a:p>
            <a:pPr algn="ctr"/>
            <a:endParaRPr lang="kk-KZ" dirty="0" smtClean="0">
              <a:solidFill>
                <a:schemeClr val="accent2"/>
              </a:solidFill>
            </a:endParaRPr>
          </a:p>
          <a:p>
            <a:pPr algn="ctr"/>
            <a:endParaRPr lang="kk-KZ" dirty="0" smtClean="0">
              <a:solidFill>
                <a:schemeClr val="accent2"/>
              </a:solidFill>
            </a:endParaRPr>
          </a:p>
          <a:p>
            <a:pPr algn="ctr"/>
            <a:endParaRPr lang="kk-KZ" sz="1400" dirty="0" smtClean="0">
              <a:solidFill>
                <a:schemeClr val="accent2"/>
              </a:solidFill>
            </a:endParaRPr>
          </a:p>
          <a:p>
            <a:pPr algn="ctr"/>
            <a:endParaRPr lang="kk-KZ" sz="1400" dirty="0" smtClean="0">
              <a:solidFill>
                <a:schemeClr val="accent2"/>
              </a:solidFill>
            </a:endParaRPr>
          </a:p>
          <a:p>
            <a:pPr algn="ctr"/>
            <a:endParaRPr lang="kk-KZ" sz="1600" b="1" dirty="0" smtClean="0">
              <a:solidFill>
                <a:schemeClr val="accent2"/>
              </a:solidFill>
            </a:endParaRPr>
          </a:p>
          <a:p>
            <a:pPr algn="ctr"/>
            <a:r>
              <a:rPr lang="kk-KZ" sz="1600" b="1" dirty="0" smtClean="0">
                <a:solidFill>
                  <a:srgbClr val="FF0000"/>
                </a:solidFill>
              </a:rPr>
              <a:t>Алфавиттік</a:t>
            </a:r>
          </a:p>
          <a:p>
            <a:pPr algn="ctr"/>
            <a:r>
              <a:rPr lang="kk-KZ" sz="1400" dirty="0" smtClean="0">
                <a:solidFill>
                  <a:schemeClr val="tx2"/>
                </a:solidFill>
              </a:rPr>
              <a:t>Кітап сипаттамасы жазылған карточкалар алфавиттік тәртіппен орналастырылады</a:t>
            </a:r>
          </a:p>
          <a:p>
            <a:pPr algn="ctr"/>
            <a:endParaRPr lang="kk-KZ" dirty="0" smtClean="0">
              <a:solidFill>
                <a:schemeClr val="accent2"/>
              </a:solidFill>
            </a:endParaRPr>
          </a:p>
          <a:p>
            <a:pPr algn="ctr"/>
            <a:endParaRPr lang="kk-KZ" dirty="0" smtClean="0">
              <a:solidFill>
                <a:schemeClr val="accent2"/>
              </a:solidFill>
            </a:endParaRPr>
          </a:p>
          <a:p>
            <a:pPr algn="ctr"/>
            <a:endParaRPr lang="kk-KZ" dirty="0" smtClean="0">
              <a:solidFill>
                <a:schemeClr val="accent2"/>
              </a:solidFill>
            </a:endParaRPr>
          </a:p>
          <a:p>
            <a:pPr algn="ctr"/>
            <a:endParaRPr lang="kk-KZ" dirty="0" smtClean="0">
              <a:solidFill>
                <a:schemeClr val="accent2"/>
              </a:solidFill>
            </a:endParaRPr>
          </a:p>
          <a:p>
            <a:pPr algn="ctr"/>
            <a:r>
              <a:rPr lang="kk-KZ" dirty="0" smtClean="0">
                <a:solidFill>
                  <a:schemeClr val="accent2"/>
                </a:solidFill>
              </a:rPr>
              <a:t> </a:t>
            </a:r>
          </a:p>
          <a:p>
            <a:pPr algn="ctr"/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10" name="Блок-схема: узел 9"/>
          <p:cNvSpPr/>
          <p:nvPr/>
        </p:nvSpPr>
        <p:spPr>
          <a:xfrm>
            <a:off x="2411760" y="2420888"/>
            <a:ext cx="2571768" cy="2214578"/>
          </a:xfrm>
          <a:prstGeom prst="flowChartConnector">
            <a:avLst/>
          </a:prstGeom>
          <a:solidFill>
            <a:schemeClr val="accent4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1600" b="1" dirty="0" smtClean="0">
                <a:solidFill>
                  <a:srgbClr val="FF0000"/>
                </a:solidFill>
              </a:rPr>
              <a:t>Жүйелік</a:t>
            </a:r>
            <a:r>
              <a:rPr lang="kk-KZ" sz="1400" dirty="0" smtClean="0"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kk-KZ" sz="1400" dirty="0" smtClean="0">
                <a:solidFill>
                  <a:srgbClr val="002060"/>
                </a:solidFill>
              </a:rPr>
              <a:t>Кітап сипаттамасы жазылған карточкалар білім салалары бойынша жүйеленіп орналастырылады</a:t>
            </a:r>
          </a:p>
        </p:txBody>
      </p:sp>
      <p:pic>
        <p:nvPicPr>
          <p:cNvPr id="12" name="Рисунок 11" descr="C:\Documents and Settings\User\Рабочий стол\кітапхана суреттер\IMG44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4797152"/>
            <a:ext cx="3000396" cy="185738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Рисунок 12" descr="C:\Documents and Settings\User\Рабочий стол\кітапхана суреттер\IMG438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2204864"/>
            <a:ext cx="3357586" cy="20002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Прямоугольник 10"/>
          <p:cNvSpPr/>
          <p:nvPr/>
        </p:nvSpPr>
        <p:spPr>
          <a:xfrm rot="16200000">
            <a:off x="2268644" y="3369506"/>
            <a:ext cx="89191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400" dirty="0" err="1" smtClean="0">
                <a:ln w="10541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</a:rPr>
              <a:t>Дәстүрлі</a:t>
            </a:r>
            <a:endParaRPr lang="ru-RU" sz="1400" dirty="0" smtClean="0">
              <a:ln w="10541" cmpd="sng">
                <a:solidFill>
                  <a:srgbClr val="C00000"/>
                </a:solidFill>
                <a:prstDash val="solid"/>
              </a:ln>
              <a:solidFill>
                <a:srgbClr val="FF0000"/>
              </a:solidFill>
            </a:endParaRPr>
          </a:p>
          <a:p>
            <a:pPr algn="ctr"/>
            <a:r>
              <a:rPr lang="ru-RU" sz="1400" dirty="0" smtClean="0">
                <a:ln w="10541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ru-RU" sz="1400" dirty="0" smtClean="0">
                <a:ln w="10541" cmpd="sng">
                  <a:solidFill>
                    <a:srgbClr val="C00000"/>
                  </a:solidFill>
                  <a:prstDash val="solid"/>
                </a:ln>
                <a:solidFill>
                  <a:srgbClr val="FF0066"/>
                </a:solidFill>
              </a:rPr>
              <a:t>катал</a:t>
            </a:r>
            <a:r>
              <a:rPr lang="ru-RU" sz="1400" b="1" dirty="0" smtClean="0">
                <a:ln w="10541" cmpd="sng">
                  <a:solidFill>
                    <a:srgbClr val="C00000"/>
                  </a:solidFill>
                  <a:prstDash val="solid"/>
                </a:ln>
                <a:solidFill>
                  <a:srgbClr val="FF0066"/>
                </a:solidFill>
              </a:rPr>
              <a:t>ог</a:t>
            </a:r>
            <a:endParaRPr lang="ru-RU" sz="1400" b="1" dirty="0">
              <a:ln w="10541" cmpd="sng">
                <a:solidFill>
                  <a:srgbClr val="C00000"/>
                </a:solidFill>
                <a:prstDash val="solid"/>
              </a:ln>
              <a:solidFill>
                <a:srgbClr val="FF0066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 rot="16200000">
            <a:off x="5782415" y="5305243"/>
            <a:ext cx="838691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400" b="1" dirty="0" smtClean="0">
                <a:ln w="10541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ru-RU" sz="1400" dirty="0" smtClean="0">
                <a:ln w="10541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</a:rPr>
              <a:t>Каталог</a:t>
            </a:r>
            <a:endParaRPr lang="ru-RU" sz="1400" dirty="0">
              <a:ln w="10541" cmpd="sng">
                <a:solidFill>
                  <a:srgbClr val="C00000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285752"/>
          </a:xfrm>
        </p:spPr>
        <p:txBody>
          <a:bodyPr>
            <a:normAutofit fontScale="90000"/>
          </a:bodyPr>
          <a:lstStyle/>
          <a:p>
            <a:pPr algn="ctr"/>
            <a:r>
              <a:rPr lang="kk-KZ" dirty="0" smtClean="0"/>
              <a:t>    </a:t>
            </a:r>
            <a:r>
              <a:rPr lang="kk-KZ" sz="4000" b="1" dirty="0" smtClean="0">
                <a:solidFill>
                  <a:srgbClr val="C00000"/>
                </a:solidFill>
                <a:latin typeface="+mn-lt"/>
              </a:rPr>
              <a:t>Зерттеушілік конференция</a:t>
            </a:r>
            <a:r>
              <a:rPr lang="kk-KZ" sz="3600" b="1" dirty="0" smtClean="0">
                <a:solidFill>
                  <a:srgbClr val="C00000"/>
                </a:solidFill>
              </a:rPr>
              <a:t>сы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548680"/>
            <a:ext cx="8496944" cy="5825698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kk-KZ" sz="2400" b="1" dirty="0" smtClean="0">
                <a:solidFill>
                  <a:schemeClr val="tx2"/>
                </a:solidFill>
              </a:rPr>
              <a:t>Тақырып</a:t>
            </a:r>
            <a:r>
              <a:rPr lang="ru-RU" sz="2800" b="1" dirty="0" smtClean="0">
                <a:solidFill>
                  <a:srgbClr val="C00000"/>
                </a:solidFill>
              </a:rPr>
              <a:t>: </a:t>
            </a:r>
            <a:r>
              <a:rPr lang="ru-RU" sz="2800" b="1" dirty="0" err="1" smtClean="0">
                <a:solidFill>
                  <a:srgbClr val="FF0000"/>
                </a:solidFill>
              </a:rPr>
              <a:t>Кітап-адамзат</a:t>
            </a:r>
            <a:r>
              <a:rPr lang="ru-RU" sz="2800" b="1" dirty="0" smtClean="0">
                <a:solidFill>
                  <a:srgbClr val="FF0000"/>
                </a:solidFill>
              </a:rPr>
              <a:t> </a:t>
            </a:r>
            <a:r>
              <a:rPr lang="ru-RU" sz="2800" b="1" dirty="0" err="1" smtClean="0">
                <a:solidFill>
                  <a:srgbClr val="FF0000"/>
                </a:solidFill>
              </a:rPr>
              <a:t>жасаған ең ұлы кереметтердің бірі</a:t>
            </a:r>
            <a:endParaRPr lang="kk-KZ" sz="2800" b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kk-KZ" b="1" dirty="0" smtClean="0">
                <a:solidFill>
                  <a:schemeClr val="tx2"/>
                </a:solidFill>
              </a:rPr>
              <a:t>                                                                                                   </a:t>
            </a:r>
          </a:p>
          <a:p>
            <a:pPr>
              <a:buNone/>
            </a:pPr>
            <a:r>
              <a:rPr lang="en-US" sz="1900" b="1" dirty="0" smtClean="0">
                <a:solidFill>
                  <a:schemeClr val="tx2"/>
                </a:solidFill>
              </a:rPr>
              <a:t>I</a:t>
            </a:r>
            <a:r>
              <a:rPr lang="kk-KZ" sz="1900" b="1" dirty="0" smtClean="0">
                <a:solidFill>
                  <a:schemeClr val="tx2"/>
                </a:solidFill>
              </a:rPr>
              <a:t>-топ тапсырмасы</a:t>
            </a:r>
            <a:r>
              <a:rPr lang="ru-RU" sz="1900" b="1" dirty="0" smtClean="0">
                <a:solidFill>
                  <a:schemeClr val="tx2"/>
                </a:solidFill>
              </a:rPr>
              <a:t>:</a:t>
            </a:r>
            <a:endParaRPr lang="kk-KZ" sz="1900" b="1" dirty="0" smtClean="0">
              <a:solidFill>
                <a:schemeClr val="tx2"/>
              </a:solidFill>
            </a:endParaRPr>
          </a:p>
          <a:p>
            <a:pPr>
              <a:buNone/>
            </a:pPr>
            <a:r>
              <a:rPr lang="kk-KZ" sz="1900" dirty="0" smtClean="0">
                <a:solidFill>
                  <a:schemeClr val="tx2"/>
                </a:solidFill>
              </a:rPr>
              <a:t>Кітаптың шығу</a:t>
            </a:r>
          </a:p>
          <a:p>
            <a:pPr>
              <a:buNone/>
            </a:pPr>
            <a:r>
              <a:rPr lang="kk-KZ" sz="1900" dirty="0" smtClean="0">
                <a:solidFill>
                  <a:schemeClr val="tx2"/>
                </a:solidFill>
              </a:rPr>
              <a:t> тарихын зерттеу. </a:t>
            </a:r>
          </a:p>
          <a:p>
            <a:pPr>
              <a:buNone/>
            </a:pPr>
            <a:r>
              <a:rPr lang="kk-KZ" sz="1900" dirty="0" smtClean="0">
                <a:solidFill>
                  <a:schemeClr val="tx2"/>
                </a:solidFill>
              </a:rPr>
              <a:t>Өз жұмысын</a:t>
            </a:r>
          </a:p>
          <a:p>
            <a:pPr>
              <a:buNone/>
            </a:pPr>
            <a:r>
              <a:rPr lang="kk-KZ" sz="1900" dirty="0" smtClean="0">
                <a:solidFill>
                  <a:schemeClr val="tx2"/>
                </a:solidFill>
              </a:rPr>
              <a:t> призентациялау</a:t>
            </a:r>
          </a:p>
          <a:p>
            <a:pPr>
              <a:buNone/>
            </a:pPr>
            <a:endParaRPr lang="kk-KZ" dirty="0" smtClean="0">
              <a:solidFill>
                <a:schemeClr val="tx2"/>
              </a:solidFill>
            </a:endParaRPr>
          </a:p>
          <a:p>
            <a:pPr algn="r">
              <a:buNone/>
            </a:pPr>
            <a:r>
              <a:rPr lang="kk-KZ" dirty="0" smtClean="0">
                <a:solidFill>
                  <a:schemeClr val="tx2"/>
                </a:solidFill>
              </a:rPr>
              <a:t>                                                 </a:t>
            </a:r>
          </a:p>
          <a:p>
            <a:pPr>
              <a:buNone/>
            </a:pPr>
            <a:endParaRPr lang="kk-KZ" sz="2000" dirty="0" smtClean="0">
              <a:solidFill>
                <a:schemeClr val="tx2"/>
              </a:solidFill>
            </a:endParaRPr>
          </a:p>
          <a:p>
            <a:pPr>
              <a:buNone/>
            </a:pPr>
            <a:endParaRPr lang="kk-KZ" sz="2000" dirty="0" smtClean="0">
              <a:solidFill>
                <a:schemeClr val="tx2"/>
              </a:solidFill>
            </a:endParaRPr>
          </a:p>
          <a:p>
            <a:pPr>
              <a:buNone/>
            </a:pPr>
            <a:endParaRPr lang="kk-KZ" sz="2000" dirty="0" smtClean="0">
              <a:solidFill>
                <a:schemeClr val="tx2"/>
              </a:solidFill>
            </a:endParaRPr>
          </a:p>
          <a:p>
            <a:pPr>
              <a:buNone/>
            </a:pPr>
            <a:endParaRPr lang="kk-KZ" sz="2000" dirty="0" smtClean="0">
              <a:solidFill>
                <a:schemeClr val="tx2"/>
              </a:solidFill>
            </a:endParaRPr>
          </a:p>
          <a:p>
            <a:pPr>
              <a:buNone/>
            </a:pPr>
            <a:endParaRPr lang="kk-KZ" sz="2000" dirty="0" smtClean="0">
              <a:solidFill>
                <a:schemeClr val="tx2"/>
              </a:solidFill>
            </a:endParaRPr>
          </a:p>
          <a:p>
            <a:pPr>
              <a:buNone/>
            </a:pPr>
            <a:endParaRPr lang="kk-KZ" sz="2000" dirty="0" smtClean="0">
              <a:solidFill>
                <a:schemeClr val="tx2"/>
              </a:solidFill>
            </a:endParaRPr>
          </a:p>
          <a:p>
            <a:pPr>
              <a:buNone/>
            </a:pPr>
            <a:r>
              <a:rPr lang="en-US" sz="2000" b="1" dirty="0" smtClean="0">
                <a:solidFill>
                  <a:schemeClr val="tx2"/>
                </a:solidFill>
              </a:rPr>
              <a:t>II-</a:t>
            </a:r>
            <a:r>
              <a:rPr lang="kk-KZ" sz="2000" b="1" dirty="0" smtClean="0">
                <a:solidFill>
                  <a:schemeClr val="tx2"/>
                </a:solidFill>
              </a:rPr>
              <a:t>топ тапсырмасы</a:t>
            </a:r>
            <a:r>
              <a:rPr lang="ru-RU" sz="2000" b="1" dirty="0" smtClean="0">
                <a:solidFill>
                  <a:schemeClr val="tx2"/>
                </a:solidFill>
              </a:rPr>
              <a:t>:</a:t>
            </a:r>
            <a:endParaRPr lang="kk-KZ" sz="2000" b="1" dirty="0" smtClean="0">
              <a:solidFill>
                <a:schemeClr val="tx2"/>
              </a:solidFill>
            </a:endParaRPr>
          </a:p>
          <a:p>
            <a:pPr>
              <a:buNone/>
            </a:pPr>
            <a:r>
              <a:rPr lang="kk-KZ" sz="2000" dirty="0" smtClean="0">
                <a:solidFill>
                  <a:schemeClr val="tx2"/>
                </a:solidFill>
              </a:rPr>
              <a:t>Кітаптар теңізінің</a:t>
            </a:r>
          </a:p>
          <a:p>
            <a:pPr>
              <a:buNone/>
            </a:pPr>
            <a:r>
              <a:rPr lang="kk-KZ" sz="2000" dirty="0" smtClean="0">
                <a:solidFill>
                  <a:schemeClr val="tx2"/>
                </a:solidFill>
              </a:rPr>
              <a:t> лоцмандары.</a:t>
            </a:r>
          </a:p>
          <a:p>
            <a:pPr>
              <a:buNone/>
            </a:pPr>
            <a:r>
              <a:rPr lang="kk-KZ" sz="2000" dirty="0" smtClean="0">
                <a:solidFill>
                  <a:schemeClr val="tx2"/>
                </a:solidFill>
              </a:rPr>
              <a:t>Дүниедегі ең үлкен,</a:t>
            </a:r>
          </a:p>
          <a:p>
            <a:pPr>
              <a:buNone/>
            </a:pPr>
            <a:r>
              <a:rPr lang="kk-KZ" sz="2000" dirty="0" smtClean="0">
                <a:solidFill>
                  <a:schemeClr val="tx2"/>
                </a:solidFill>
              </a:rPr>
              <a:t>ең </a:t>
            </a:r>
            <a:r>
              <a:rPr lang="kk-KZ" sz="2000" b="1" dirty="0" smtClean="0">
                <a:solidFill>
                  <a:schemeClr val="tx2"/>
                </a:solidFill>
              </a:rPr>
              <a:t>кішкентай</a:t>
            </a:r>
            <a:r>
              <a:rPr lang="kk-KZ" sz="2000" dirty="0" smtClean="0">
                <a:solidFill>
                  <a:schemeClr val="tx2"/>
                </a:solidFill>
              </a:rPr>
              <a:t> кітап.                                                 </a:t>
            </a:r>
            <a:endParaRPr lang="ru-RU" sz="2000" dirty="0">
              <a:solidFill>
                <a:schemeClr val="tx2"/>
              </a:solidFill>
            </a:endParaRPr>
          </a:p>
        </p:txBody>
      </p:sp>
      <p:pic>
        <p:nvPicPr>
          <p:cNvPr id="8" name="Рисунок 7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1052736"/>
            <a:ext cx="1782530" cy="15121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052736"/>
            <a:ext cx="1842561" cy="15121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2240" y="1052736"/>
            <a:ext cx="1848550" cy="15001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47664" y="2852936"/>
            <a:ext cx="2112628" cy="15716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Рисунок 11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51920" y="2852936"/>
            <a:ext cx="2244667" cy="15716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Рисунок 12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72200" y="2780928"/>
            <a:ext cx="2244667" cy="15716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Рисунок 13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483768" y="4725144"/>
            <a:ext cx="2000264" cy="187220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15" name="Рисунок 14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572000" y="4725144"/>
            <a:ext cx="2000264" cy="18573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16" name="Рисунок 15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732240" y="4797152"/>
            <a:ext cx="2000264" cy="18573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428604"/>
            <a:ext cx="7972452" cy="64294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 smtClean="0">
                <a:solidFill>
                  <a:srgbClr val="C00000"/>
                </a:solidFill>
                <a:latin typeface="+mn-lt"/>
              </a:rPr>
              <a:t/>
            </a:r>
            <a:br>
              <a:rPr lang="en-US" sz="4000" dirty="0" smtClean="0">
                <a:solidFill>
                  <a:srgbClr val="C00000"/>
                </a:solidFill>
                <a:latin typeface="+mn-lt"/>
              </a:rPr>
            </a:br>
            <a:r>
              <a:rPr lang="kk-KZ" sz="4000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en-US" sz="4000" dirty="0" smtClean="0">
                <a:solidFill>
                  <a:srgbClr val="C00000"/>
                </a:solidFill>
                <a:latin typeface="+mn-lt"/>
              </a:rPr>
              <a:t/>
            </a:r>
            <a:br>
              <a:rPr lang="en-US" sz="4000" dirty="0" smtClean="0">
                <a:solidFill>
                  <a:srgbClr val="C00000"/>
                </a:solidFill>
                <a:latin typeface="+mn-lt"/>
              </a:rPr>
            </a:br>
            <a:r>
              <a:rPr lang="kk-KZ" sz="4000" dirty="0" smtClean="0">
                <a:solidFill>
                  <a:srgbClr val="C00000"/>
                </a:solidFill>
              </a:rPr>
              <a:t> </a:t>
            </a:r>
            <a:br>
              <a:rPr lang="kk-KZ" sz="4000" dirty="0" smtClean="0">
                <a:solidFill>
                  <a:srgbClr val="C00000"/>
                </a:solidFill>
              </a:rPr>
            </a:br>
            <a:r>
              <a:rPr lang="kk-KZ" sz="4000" dirty="0" smtClean="0">
                <a:solidFill>
                  <a:srgbClr val="C00000"/>
                </a:solidFill>
              </a:rPr>
              <a:t/>
            </a:r>
            <a:br>
              <a:rPr lang="kk-KZ" sz="4000" dirty="0" smtClean="0">
                <a:solidFill>
                  <a:srgbClr val="C00000"/>
                </a:solidFill>
              </a:rPr>
            </a:br>
            <a:r>
              <a:rPr lang="kk-KZ" sz="4000" dirty="0" smtClean="0">
                <a:solidFill>
                  <a:srgbClr val="C00000"/>
                </a:solidFill>
              </a:rPr>
              <a:t/>
            </a:r>
            <a:br>
              <a:rPr lang="kk-KZ" sz="4000" dirty="0" smtClean="0">
                <a:solidFill>
                  <a:srgbClr val="C00000"/>
                </a:solidFill>
              </a:rPr>
            </a:br>
            <a:r>
              <a:rPr lang="kk-KZ" sz="4000" b="1" dirty="0" smtClean="0">
                <a:solidFill>
                  <a:srgbClr val="FF0000"/>
                </a:solidFill>
                <a:latin typeface="+mn-lt"/>
              </a:rPr>
              <a:t>“Алты телпек”</a:t>
            </a:r>
            <a:r>
              <a:rPr lang="kk-KZ" sz="4000" dirty="0" smtClean="0">
                <a:solidFill>
                  <a:srgbClr val="C00000"/>
                </a:solidFill>
              </a:rPr>
              <a:t/>
            </a:r>
            <a:br>
              <a:rPr lang="kk-KZ" sz="4000" dirty="0" smtClean="0">
                <a:solidFill>
                  <a:srgbClr val="C00000"/>
                </a:solidFill>
              </a:rPr>
            </a:br>
            <a:r>
              <a:rPr lang="kk-KZ" sz="4000" dirty="0" smtClean="0">
                <a:solidFill>
                  <a:srgbClr val="C00000"/>
                </a:solidFill>
              </a:rPr>
              <a:t> </a:t>
            </a:r>
            <a:r>
              <a:rPr lang="kk-KZ" sz="3100" b="1" dirty="0" smtClean="0">
                <a:solidFill>
                  <a:srgbClr val="0000FF"/>
                </a:solidFill>
                <a:latin typeface="+mn-lt"/>
              </a:rPr>
              <a:t>Тақырып</a:t>
            </a:r>
            <a:r>
              <a:rPr lang="ru-RU" sz="3100" b="1" dirty="0" smtClean="0">
                <a:solidFill>
                  <a:srgbClr val="0000FF"/>
                </a:solidFill>
                <a:latin typeface="+mn-lt"/>
              </a:rPr>
              <a:t>:</a:t>
            </a:r>
            <a:r>
              <a:rPr lang="kk-KZ" sz="4000" b="1" dirty="0" smtClean="0">
                <a:solidFill>
                  <a:srgbClr val="0000FF"/>
                </a:solidFill>
                <a:latin typeface="+mn-lt"/>
              </a:rPr>
              <a:t> </a:t>
            </a:r>
            <a:r>
              <a:rPr lang="kk-KZ" sz="4000" b="1" dirty="0" smtClean="0">
                <a:solidFill>
                  <a:srgbClr val="FF0000"/>
                </a:solidFill>
                <a:latin typeface="+mn-lt"/>
              </a:rPr>
              <a:t>Кітап және аудиокітап</a:t>
            </a:r>
            <a:endParaRPr lang="ru-RU" sz="40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Рисунок 3" descr="http://t0.gstatic.com/images?q=tbn:ANd9GcQAAByVccPRt-Ka7T7SLTw_9VoX0O6s_b2gm6piTBaUtFK8ozl05zQad0I">
            <a:hlinkClick r:id="rId2" tgtFrame="_blank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3429000"/>
            <a:ext cx="1071570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http://t0.gstatic.com/images?q=tbn:ANd9GcScbINt3Jjr6yXiHvV6V1m9fkJU-XnM5UhJ_X48yQIx9TrZHZRiB9YjjA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596" y="1214422"/>
            <a:ext cx="1071570" cy="785818"/>
          </a:xfrm>
          <a:prstGeom prst="rect">
            <a:avLst/>
          </a:prstGeom>
          <a:noFill/>
        </p:spPr>
      </p:pic>
      <p:pic>
        <p:nvPicPr>
          <p:cNvPr id="1030" name="Picture 6" descr="http://t0.gstatic.com/images?q=tbn:ANd9GcRQZZNjYmc3RkGErncS9xzIotxRmZgzxOZ_7P1aVdkucCElfi_GDRkhhtY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7158" y="3571876"/>
            <a:ext cx="1143008" cy="857256"/>
          </a:xfrm>
          <a:prstGeom prst="rect">
            <a:avLst/>
          </a:prstGeom>
          <a:noFill/>
        </p:spPr>
      </p:pic>
      <p:pic>
        <p:nvPicPr>
          <p:cNvPr id="1032" name="Picture 8" descr="http://t0.gstatic.com/images?q=tbn:ANd9GcRdyi3xVULBQSPqOPWKmDAtTP0jO8kcaZySmSJr5KK6UNDE_XxcToDH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354836" y="1213852"/>
            <a:ext cx="1153268" cy="975842"/>
          </a:xfrm>
          <a:prstGeom prst="rect">
            <a:avLst/>
          </a:prstGeom>
          <a:noFill/>
        </p:spPr>
      </p:pic>
      <p:pic>
        <p:nvPicPr>
          <p:cNvPr id="1034" name="Picture 10" descr="http://t0.gstatic.com/images?q=tbn:ANd9GcQF5TH7Sfkh7OioGmn_WUmlvWqgd8BINHB43I0NLK1IfR881SYcsfcRlcs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95536" y="2348880"/>
            <a:ext cx="1143008" cy="928694"/>
          </a:xfrm>
          <a:prstGeom prst="rect">
            <a:avLst/>
          </a:prstGeom>
          <a:noFill/>
        </p:spPr>
      </p:pic>
      <p:pic>
        <p:nvPicPr>
          <p:cNvPr id="1036" name="Picture 12" descr="http://t2.gstatic.com/images?q=tbn:ANd9GcR1nRLwGEVZizH9gN1Yu7Lh7Gsgmc0XZpSoWqz-6GpPDTNy4MkVk1q9fh0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355976" y="2348880"/>
            <a:ext cx="1143008" cy="928693"/>
          </a:xfrm>
          <a:prstGeom prst="rect">
            <a:avLst/>
          </a:prstGeom>
          <a:noFill/>
        </p:spPr>
      </p:pic>
      <p:pic>
        <p:nvPicPr>
          <p:cNvPr id="12" name="Picture 3" descr="C:\Documents and Settings\User\Рабочий стол\балалар\DSCF4293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547664" y="4509120"/>
            <a:ext cx="3096344" cy="18722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Прямоугольник 15"/>
          <p:cNvSpPr/>
          <p:nvPr/>
        </p:nvSpPr>
        <p:spPr>
          <a:xfrm>
            <a:off x="1619672" y="1196752"/>
            <a:ext cx="2520280" cy="93610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err="1" smtClean="0">
                <a:solidFill>
                  <a:srgbClr val="7030A0"/>
                </a:solidFill>
              </a:rPr>
              <a:t>Статистикалық (проблемаға қатысты деректерді</a:t>
            </a:r>
            <a:r>
              <a:rPr lang="ru-RU" sz="1600" dirty="0" smtClean="0">
                <a:solidFill>
                  <a:srgbClr val="7030A0"/>
                </a:solidFill>
              </a:rPr>
              <a:t> </a:t>
            </a:r>
            <a:r>
              <a:rPr lang="ru-RU" sz="1600" dirty="0" err="1" smtClean="0">
                <a:solidFill>
                  <a:srgbClr val="7030A0"/>
                </a:solidFill>
              </a:rPr>
              <a:t>келтіру</a:t>
            </a:r>
            <a:r>
              <a:rPr lang="ru-RU" sz="1600" dirty="0" smtClean="0">
                <a:solidFill>
                  <a:srgbClr val="7030A0"/>
                </a:solidFill>
              </a:rPr>
              <a:t>) </a:t>
            </a:r>
            <a:endParaRPr lang="ru-RU" sz="1600" dirty="0">
              <a:solidFill>
                <a:srgbClr val="7030A0"/>
              </a:solidFill>
            </a:endParaRPr>
          </a:p>
        </p:txBody>
      </p:sp>
      <p:sp>
        <p:nvSpPr>
          <p:cNvPr id="17" name="Содержимое 10"/>
          <p:cNvSpPr>
            <a:spLocks noGrp="1"/>
          </p:cNvSpPr>
          <p:nvPr>
            <p:ph idx="1"/>
          </p:nvPr>
        </p:nvSpPr>
        <p:spPr>
          <a:xfrm>
            <a:off x="1619672" y="2276872"/>
            <a:ext cx="2520280" cy="100811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buNone/>
            </a:pPr>
            <a:r>
              <a:rPr lang="ru-RU" sz="1600" dirty="0" smtClean="0">
                <a:solidFill>
                  <a:srgbClr val="7030A0"/>
                </a:solidFill>
              </a:rPr>
              <a:t> </a:t>
            </a:r>
            <a:r>
              <a:rPr lang="ru-RU" sz="1600" dirty="0" err="1" smtClean="0">
                <a:solidFill>
                  <a:srgbClr val="7030A0"/>
                </a:solidFill>
              </a:rPr>
              <a:t>Сәттілік (проблеманың</a:t>
            </a:r>
            <a:r>
              <a:rPr lang="ru-RU" sz="1600" dirty="0" smtClean="0">
                <a:solidFill>
                  <a:srgbClr val="7030A0"/>
                </a:solidFill>
              </a:rPr>
              <a:t>                                  </a:t>
            </a:r>
          </a:p>
          <a:p>
            <a:pPr algn="ctr">
              <a:buNone/>
            </a:pPr>
            <a:r>
              <a:rPr lang="kk-KZ" sz="1600" dirty="0" smtClean="0">
                <a:solidFill>
                  <a:srgbClr val="7030A0"/>
                </a:solidFill>
              </a:rPr>
              <a:t>сәтті жақтарын айтады)</a:t>
            </a:r>
          </a:p>
          <a:p>
            <a:pPr algn="ctr">
              <a:buNone/>
            </a:pPr>
            <a:r>
              <a:rPr lang="kk-KZ" sz="1600" dirty="0" smtClean="0">
                <a:solidFill>
                  <a:srgbClr val="7030A0"/>
                </a:solidFill>
              </a:rPr>
              <a:t>                          </a:t>
            </a:r>
            <a:endParaRPr lang="ru-RU" sz="1600" dirty="0">
              <a:solidFill>
                <a:srgbClr val="7030A0"/>
              </a:solidFill>
            </a:endParaRPr>
          </a:p>
        </p:txBody>
      </p:sp>
      <p:sp>
        <p:nvSpPr>
          <p:cNvPr id="18" name="Содержимое 10"/>
          <p:cNvSpPr txBox="1">
            <a:spLocks/>
          </p:cNvSpPr>
          <p:nvPr/>
        </p:nvSpPr>
        <p:spPr>
          <a:xfrm>
            <a:off x="1619672" y="3429000"/>
            <a:ext cx="2520280" cy="86409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>
            <a:no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kk-KZ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Сәтсіздік (проблеманың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kk-KZ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сәтсіз тұстарын айтады)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" name="Содержимое 10"/>
          <p:cNvSpPr txBox="1">
            <a:spLocks/>
          </p:cNvSpPr>
          <p:nvPr/>
        </p:nvSpPr>
        <p:spPr>
          <a:xfrm>
            <a:off x="5724128" y="1196752"/>
            <a:ext cx="3168352" cy="86409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>
            <a:noAutofit/>
          </a:bodyPr>
          <a:lstStyle/>
          <a:p>
            <a:pPr marL="274320" marR="0" lvl="0" indent="-274320" algn="ctr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Аналитикалық  (</a:t>
            </a:r>
            <a:r>
              <a:rPr kumimoji="0" lang="ru-RU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Талдау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жасайды                                   неге? </a:t>
            </a:r>
            <a:r>
              <a:rPr kumimoji="0" lang="kk-KZ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Неге байланысты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?</a:t>
            </a:r>
            <a:r>
              <a:rPr kumimoji="0" lang="kk-KZ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деген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r>
              <a:rPr kumimoji="0" lang="ru-RU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сұрақтарға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жау</a:t>
            </a:r>
            <a:r>
              <a:rPr lang="kk-KZ" sz="1600" dirty="0" smtClean="0">
                <a:solidFill>
                  <a:srgbClr val="7030A0"/>
                </a:solidFill>
              </a:rPr>
              <a:t>а</a:t>
            </a:r>
            <a:r>
              <a:rPr kumimoji="0" lang="ru-RU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іздейді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" name="Содержимое 10"/>
          <p:cNvSpPr txBox="1">
            <a:spLocks/>
          </p:cNvSpPr>
          <p:nvPr/>
        </p:nvSpPr>
        <p:spPr>
          <a:xfrm>
            <a:off x="5724128" y="2276872"/>
            <a:ext cx="3096344" cy="93610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>
            <a:normAutofit fontScale="25000" lnSpcReduction="20000"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kk-KZ" sz="6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Шығармашылық (“ақылға                                                                                                    сыйымсыз идеялар мен                                                                                                    болжамдар айтады)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kk-KZ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          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kk-KZ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						</a:t>
            </a: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1" name="Содержимое 10"/>
          <p:cNvSpPr txBox="1">
            <a:spLocks/>
          </p:cNvSpPr>
          <p:nvPr/>
        </p:nvSpPr>
        <p:spPr>
          <a:xfrm>
            <a:off x="5724128" y="3429000"/>
            <a:ext cx="3024336" cy="86409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>
            <a:norm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kk-KZ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Тақырыпты оқу барысында бастан кешірген сезімдерін тұжырымдайды)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2" name="Рисунок 21" descr="C:\Documents and Settings\Администратор\Рабочий стол\IMG485.jpg"/>
          <p:cNvPicPr/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220072" y="4509120"/>
            <a:ext cx="3456384" cy="1944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428628"/>
          </a:xfrm>
        </p:spPr>
        <p:txBody>
          <a:bodyPr>
            <a:normAutofit fontScale="90000"/>
          </a:bodyPr>
          <a:lstStyle/>
          <a:p>
            <a:pPr algn="ctr"/>
            <a:r>
              <a:rPr lang="kk-KZ" sz="3600" dirty="0" smtClean="0">
                <a:solidFill>
                  <a:srgbClr val="FF0000"/>
                </a:solidFill>
                <a:latin typeface="+mn-lt"/>
              </a:rPr>
              <a:t>“Кубиз</a:t>
            </a:r>
            <a:r>
              <a:rPr lang="kk-KZ" sz="3600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kk-KZ" sz="3600" dirty="0" smtClean="0">
                <a:solidFill>
                  <a:srgbClr val="FF0000"/>
                </a:solidFill>
                <a:latin typeface="+mn-lt"/>
              </a:rPr>
              <a:t>әдісі</a:t>
            </a:r>
            <a:r>
              <a:rPr lang="en-US" sz="3600" smtClean="0">
                <a:solidFill>
                  <a:srgbClr val="FF0000"/>
                </a:solidFill>
                <a:latin typeface="+mn-lt"/>
              </a:rPr>
              <a:t>’’</a:t>
            </a:r>
            <a:endParaRPr lang="ru-RU" sz="36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553880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kk-KZ" sz="2400" dirty="0" smtClean="0">
                <a:solidFill>
                  <a:schemeClr val="tx2"/>
                </a:solidFill>
              </a:rPr>
              <a:t>           Тақырып</a:t>
            </a:r>
            <a:r>
              <a:rPr lang="ru-RU" sz="2400" dirty="0" smtClean="0">
                <a:solidFill>
                  <a:schemeClr val="tx2"/>
                </a:solidFill>
              </a:rPr>
              <a:t>:</a:t>
            </a:r>
            <a:r>
              <a:rPr lang="kk-KZ" dirty="0" smtClean="0"/>
              <a:t> </a:t>
            </a:r>
            <a:r>
              <a:rPr lang="kk-KZ" dirty="0" smtClean="0">
                <a:solidFill>
                  <a:srgbClr val="C00000"/>
                </a:solidFill>
              </a:rPr>
              <a:t>Барлық сұрақтардың алтын кілті </a:t>
            </a:r>
          </a:p>
          <a:p>
            <a:pPr>
              <a:buNone/>
            </a:pPr>
            <a:r>
              <a:rPr lang="kk-KZ" sz="2400" dirty="0" smtClean="0">
                <a:solidFill>
                  <a:schemeClr val="tx2"/>
                </a:solidFill>
              </a:rPr>
              <a:t>                               </a:t>
            </a:r>
            <a:r>
              <a:rPr lang="kk-KZ" sz="2000" dirty="0" smtClean="0">
                <a:solidFill>
                  <a:schemeClr val="tx2"/>
                </a:solidFill>
              </a:rPr>
              <a:t>(Анықтамалық әдебиеттермен жұмыс) </a:t>
            </a:r>
          </a:p>
          <a:p>
            <a:pPr>
              <a:buNone/>
            </a:pPr>
            <a:r>
              <a:rPr lang="kk-KZ" sz="1800" b="1" dirty="0" smtClean="0">
                <a:solidFill>
                  <a:schemeClr val="tx2"/>
                </a:solidFill>
              </a:rPr>
              <a:t>1 топ</a:t>
            </a:r>
            <a:r>
              <a:rPr lang="kk-KZ" sz="1800" dirty="0" smtClean="0">
                <a:solidFill>
                  <a:schemeClr val="tx2"/>
                </a:solidFill>
              </a:rPr>
              <a:t>.Энциклопедиялар</a:t>
            </a:r>
          </a:p>
          <a:p>
            <a:pPr>
              <a:buNone/>
            </a:pPr>
            <a:r>
              <a:rPr lang="kk-KZ" sz="1800" b="1" dirty="0" smtClean="0">
                <a:solidFill>
                  <a:schemeClr val="tx2"/>
                </a:solidFill>
              </a:rPr>
              <a:t>2-топ.</a:t>
            </a:r>
            <a:r>
              <a:rPr lang="kk-KZ" sz="1800" dirty="0" smtClean="0">
                <a:solidFill>
                  <a:schemeClr val="tx2"/>
                </a:solidFill>
              </a:rPr>
              <a:t> Орфографиялық сөздік  </a:t>
            </a:r>
          </a:p>
          <a:p>
            <a:pPr>
              <a:buNone/>
            </a:pPr>
            <a:r>
              <a:rPr lang="kk-KZ" sz="1800" b="1" dirty="0" smtClean="0">
                <a:solidFill>
                  <a:schemeClr val="tx2"/>
                </a:solidFill>
              </a:rPr>
              <a:t>3-топ</a:t>
            </a:r>
            <a:r>
              <a:rPr lang="kk-KZ" sz="1800" dirty="0" smtClean="0">
                <a:solidFill>
                  <a:schemeClr val="tx2"/>
                </a:solidFill>
              </a:rPr>
              <a:t>. Орфоэпиялық сөздік</a:t>
            </a:r>
          </a:p>
          <a:p>
            <a:pPr>
              <a:buNone/>
            </a:pPr>
            <a:r>
              <a:rPr lang="kk-KZ" sz="1800" b="1" dirty="0" smtClean="0">
                <a:solidFill>
                  <a:schemeClr val="tx2"/>
                </a:solidFill>
              </a:rPr>
              <a:t>4-топ</a:t>
            </a:r>
            <a:r>
              <a:rPr lang="kk-KZ" sz="1800" dirty="0" smtClean="0">
                <a:solidFill>
                  <a:schemeClr val="tx2"/>
                </a:solidFill>
              </a:rPr>
              <a:t>. Түсіндірме сөздік</a:t>
            </a:r>
          </a:p>
          <a:p>
            <a:pPr>
              <a:buNone/>
            </a:pPr>
            <a:r>
              <a:rPr lang="kk-KZ" sz="1800" b="1" dirty="0" smtClean="0">
                <a:solidFill>
                  <a:schemeClr val="tx2"/>
                </a:solidFill>
              </a:rPr>
              <a:t>5-топ</a:t>
            </a:r>
            <a:r>
              <a:rPr lang="kk-KZ" sz="1800" dirty="0" smtClean="0">
                <a:solidFill>
                  <a:schemeClr val="tx2"/>
                </a:solidFill>
              </a:rPr>
              <a:t>. Аударма сөздіктер</a:t>
            </a:r>
          </a:p>
          <a:p>
            <a:pPr>
              <a:buNone/>
            </a:pPr>
            <a:r>
              <a:rPr lang="kk-KZ" sz="1800" b="1" dirty="0" smtClean="0">
                <a:solidFill>
                  <a:schemeClr val="tx2"/>
                </a:solidFill>
              </a:rPr>
              <a:t>6-топ</a:t>
            </a:r>
            <a:r>
              <a:rPr lang="kk-KZ" sz="1800" dirty="0" smtClean="0">
                <a:solidFill>
                  <a:schemeClr val="tx2"/>
                </a:solidFill>
              </a:rPr>
              <a:t>.Тақырыптық анықтамалықтар                                                                        </a:t>
            </a:r>
          </a:p>
          <a:p>
            <a:pPr>
              <a:buNone/>
            </a:pPr>
            <a:r>
              <a:rPr lang="kk-KZ" sz="1800" dirty="0" smtClean="0">
                <a:solidFill>
                  <a:schemeClr val="tx2"/>
                </a:solidFill>
              </a:rPr>
              <a:t>                                                                                                        </a:t>
            </a:r>
          </a:p>
          <a:p>
            <a:pPr>
              <a:buNone/>
            </a:pPr>
            <a:r>
              <a:rPr lang="kk-KZ" sz="1800" dirty="0" smtClean="0">
                <a:solidFill>
                  <a:schemeClr val="tx2"/>
                </a:solidFill>
              </a:rPr>
              <a:t>                                                                                                        Тапсырмалар</a:t>
            </a:r>
            <a:r>
              <a:rPr lang="ru-RU" sz="1800" dirty="0" smtClean="0">
                <a:solidFill>
                  <a:schemeClr val="tx2"/>
                </a:solidFill>
              </a:rPr>
              <a:t>:</a:t>
            </a:r>
            <a:r>
              <a:rPr lang="kk-KZ" sz="1800" dirty="0" smtClean="0">
                <a:solidFill>
                  <a:schemeClr val="tx2"/>
                </a:solidFill>
              </a:rPr>
              <a:t>        </a:t>
            </a:r>
          </a:p>
          <a:p>
            <a:pPr>
              <a:buNone/>
            </a:pPr>
            <a:r>
              <a:rPr lang="kk-KZ" sz="1800" dirty="0" smtClean="0">
                <a:solidFill>
                  <a:schemeClr val="tx2"/>
                </a:solidFill>
              </a:rPr>
              <a:t>                                                                                       1.Сипаттаңыз</a:t>
            </a:r>
          </a:p>
          <a:p>
            <a:pPr>
              <a:buNone/>
            </a:pPr>
            <a:r>
              <a:rPr lang="kk-KZ" sz="1800" dirty="0" smtClean="0">
                <a:solidFill>
                  <a:schemeClr val="tx2"/>
                </a:solidFill>
              </a:rPr>
              <a:t>                                                                                       2. Салыстырыңыз</a:t>
            </a:r>
          </a:p>
          <a:p>
            <a:pPr>
              <a:buNone/>
            </a:pPr>
            <a:r>
              <a:rPr lang="kk-KZ" sz="1800" dirty="0" smtClean="0">
                <a:solidFill>
                  <a:schemeClr val="tx2"/>
                </a:solidFill>
              </a:rPr>
              <a:t>                                                                                       3. Байланыстырыңыз</a:t>
            </a:r>
          </a:p>
          <a:p>
            <a:pPr>
              <a:buNone/>
            </a:pPr>
            <a:r>
              <a:rPr lang="kk-KZ" sz="1800" dirty="0" smtClean="0">
                <a:solidFill>
                  <a:schemeClr val="tx2"/>
                </a:solidFill>
              </a:rPr>
              <a:t>                                                                                       4. Талдаңыз</a:t>
            </a:r>
          </a:p>
          <a:p>
            <a:pPr>
              <a:buNone/>
            </a:pPr>
            <a:r>
              <a:rPr lang="kk-KZ" sz="1800" dirty="0" smtClean="0">
                <a:solidFill>
                  <a:schemeClr val="tx2"/>
                </a:solidFill>
              </a:rPr>
              <a:t>                                                                                       5. Қолданыңыз</a:t>
            </a:r>
          </a:p>
          <a:p>
            <a:pPr>
              <a:buNone/>
            </a:pPr>
            <a:r>
              <a:rPr lang="kk-KZ" sz="1800" dirty="0" smtClean="0">
                <a:solidFill>
                  <a:schemeClr val="tx2"/>
                </a:solidFill>
              </a:rPr>
              <a:t>                                                                                       6. Дәлелдеңіз  </a:t>
            </a:r>
            <a:endParaRPr lang="ru-RU" sz="1800" dirty="0">
              <a:solidFill>
                <a:schemeClr val="tx2"/>
              </a:solidFill>
            </a:endParaRPr>
          </a:p>
        </p:txBody>
      </p:sp>
      <p:pic>
        <p:nvPicPr>
          <p:cNvPr id="5" name="Рисунок 4" descr="C:\Documents and Settings\User\Рабочий стол\кітапхана суреттер\IMG43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1785926"/>
            <a:ext cx="3168922" cy="21431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C:\Documents and Settings\User\Мои документы\Мои рисунки\102MSDCF\DSC01831.JPG"/>
          <p:cNvPicPr/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500034" y="4143380"/>
            <a:ext cx="4071966" cy="23574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1508</TotalTime>
  <Words>282</Words>
  <Application>Microsoft Office PowerPoint</Application>
  <PresentationFormat>Экран (4:3)</PresentationFormat>
  <Paragraphs>101</Paragraphs>
  <Slides>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Поток</vt:lpstr>
      <vt:lpstr> №6 Хромтау гимназиясы</vt:lpstr>
      <vt:lpstr>     Венн диаграммасы</vt:lpstr>
      <vt:lpstr>    Зерттеушілік конференциясы</vt:lpstr>
      <vt:lpstr>       “Алты телпек”  Тақырып: Кітап және аудиокітап</vt:lpstr>
      <vt:lpstr>“Кубиз әдісі’’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№6 Хромтау гимназиясы</dc:title>
  <dc:creator>школа №6</dc:creator>
  <cp:lastModifiedBy>Администратор</cp:lastModifiedBy>
  <cp:revision>177</cp:revision>
  <dcterms:created xsi:type="dcterms:W3CDTF">2011-08-18T06:19:30Z</dcterms:created>
  <dcterms:modified xsi:type="dcterms:W3CDTF">2013-06-26T15:47:10Z</dcterms:modified>
</cp:coreProperties>
</file>