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256" r:id="rId2"/>
    <p:sldId id="284" r:id="rId3"/>
    <p:sldId id="272" r:id="rId4"/>
    <p:sldId id="298" r:id="rId5"/>
    <p:sldId id="322" r:id="rId6"/>
    <p:sldId id="324" r:id="rId7"/>
    <p:sldId id="323" r:id="rId8"/>
    <p:sldId id="340" r:id="rId9"/>
    <p:sldId id="326" r:id="rId10"/>
    <p:sldId id="347" r:id="rId11"/>
    <p:sldId id="344" r:id="rId12"/>
    <p:sldId id="301" r:id="rId13"/>
    <p:sldId id="321" r:id="rId14"/>
    <p:sldId id="329" r:id="rId15"/>
    <p:sldId id="299" r:id="rId16"/>
    <p:sldId id="304" r:id="rId17"/>
    <p:sldId id="308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5" r:id="rId36"/>
    <p:sldId id="366" r:id="rId37"/>
    <p:sldId id="367" r:id="rId38"/>
    <p:sldId id="368" r:id="rId39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18" autoAdjust="0"/>
  </p:normalViewPr>
  <p:slideViewPr>
    <p:cSldViewPr snapToGrid="0">
      <p:cViewPr varScale="1">
        <p:scale>
          <a:sx n="61" d="100"/>
          <a:sy n="61" d="100"/>
        </p:scale>
        <p:origin x="-72" y="-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54" cy="498812"/>
          </a:xfrm>
          <a:prstGeom prst="rect">
            <a:avLst/>
          </a:prstGeom>
        </p:spPr>
        <p:txBody>
          <a:bodyPr vert="horz" lIns="83896" tIns="41948" rIns="83896" bIns="4194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317" y="0"/>
            <a:ext cx="2950454" cy="498812"/>
          </a:xfrm>
          <a:prstGeom prst="rect">
            <a:avLst/>
          </a:prstGeom>
        </p:spPr>
        <p:txBody>
          <a:bodyPr vert="horz" lIns="83896" tIns="41948" rIns="83896" bIns="41948" rtlCol="0"/>
          <a:lstStyle>
            <a:lvl1pPr algn="r">
              <a:defRPr sz="1100"/>
            </a:lvl1pPr>
          </a:lstStyle>
          <a:p>
            <a:fld id="{9F34D9B9-BD57-472F-B5CF-93DC2688975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896" tIns="41948" rIns="83896" bIns="4194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34" y="4782984"/>
            <a:ext cx="5446332" cy="3913753"/>
          </a:xfrm>
          <a:prstGeom prst="rect">
            <a:avLst/>
          </a:prstGeom>
        </p:spPr>
        <p:txBody>
          <a:bodyPr vert="horz" lIns="83896" tIns="41948" rIns="83896" bIns="4194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527"/>
            <a:ext cx="2950454" cy="498812"/>
          </a:xfrm>
          <a:prstGeom prst="rect">
            <a:avLst/>
          </a:prstGeom>
        </p:spPr>
        <p:txBody>
          <a:bodyPr vert="horz" lIns="83896" tIns="41948" rIns="83896" bIns="4194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317" y="9440527"/>
            <a:ext cx="2950454" cy="498812"/>
          </a:xfrm>
          <a:prstGeom prst="rect">
            <a:avLst/>
          </a:prstGeom>
        </p:spPr>
        <p:txBody>
          <a:bodyPr vert="horz" lIns="83896" tIns="41948" rIns="83896" bIns="41948" rtlCol="0" anchor="b"/>
          <a:lstStyle>
            <a:lvl1pPr algn="r">
              <a:defRPr sz="1100"/>
            </a:lvl1pPr>
          </a:lstStyle>
          <a:p>
            <a:fld id="{FB3B2857-CDB9-480B-8930-0D3A1AAC5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0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2857-CDB9-480B-8930-0D3A1AAC556D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33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1956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23000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41956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23000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B9E48B4-FE7F-443E-BD76-153E52129D7D}"/>
              </a:ext>
            </a:extLst>
          </p:cNvPr>
          <p:cNvSpPr/>
          <p:nvPr/>
        </p:nvSpPr>
        <p:spPr>
          <a:xfrm>
            <a:off x="1" y="411061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 ЖАЛПЫРЕСПУБЛИКАЛЫҚ АТА-АНАЛАР ЖИНАЛЫСЫ</a:t>
            </a:r>
            <a:endParaRPr lang="ru-RU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5" name="CustomShape 1"/>
          <p:cNvSpPr/>
          <p:nvPr/>
        </p:nvSpPr>
        <p:spPr>
          <a:xfrm>
            <a:off x="650844" y="1728039"/>
            <a:ext cx="10890312" cy="43719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77500" lnSpcReduction="20000"/>
          </a:bodyPr>
          <a:lstStyle/>
          <a:p>
            <a:pPr algn="ctr">
              <a:lnSpc>
                <a:spcPct val="100000"/>
              </a:lnSpc>
            </a:pP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ru-RU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4700" b="1" dirty="0" err="1">
                <a:solidFill>
                  <a:schemeClr val="accent2"/>
                </a:solidFill>
              </a:rPr>
              <a:t>Жаңа</a:t>
            </a:r>
            <a:r>
              <a:rPr lang="ru-RU" sz="4700" b="1" dirty="0">
                <a:solidFill>
                  <a:schemeClr val="accent2"/>
                </a:solidFill>
              </a:rPr>
              <a:t> </a:t>
            </a:r>
            <a:r>
              <a:rPr lang="ru-RU" sz="4700" b="1" dirty="0" err="1">
                <a:solidFill>
                  <a:schemeClr val="accent2"/>
                </a:solidFill>
              </a:rPr>
              <a:t>оқу</a:t>
            </a:r>
            <a:r>
              <a:rPr lang="ru-RU" sz="4700" b="1" dirty="0">
                <a:solidFill>
                  <a:schemeClr val="accent2"/>
                </a:solidFill>
              </a:rPr>
              <a:t> </a:t>
            </a:r>
            <a:r>
              <a:rPr lang="ru-RU" sz="4700" b="1" dirty="0" err="1">
                <a:solidFill>
                  <a:schemeClr val="accent2"/>
                </a:solidFill>
              </a:rPr>
              <a:t>жылында</a:t>
            </a:r>
            <a:r>
              <a:rPr lang="ru-RU" sz="4700" b="1" dirty="0">
                <a:solidFill>
                  <a:schemeClr val="accent2"/>
                </a:solidFill>
              </a:rPr>
              <a:t> </a:t>
            </a:r>
            <a:r>
              <a:rPr lang="ru-RU" sz="4700" b="1" dirty="0" err="1">
                <a:solidFill>
                  <a:schemeClr val="accent2"/>
                </a:solidFill>
              </a:rPr>
              <a:t>балаларды</a:t>
            </a:r>
            <a:r>
              <a:rPr lang="ru-RU" sz="4700" b="1" dirty="0">
                <a:solidFill>
                  <a:schemeClr val="accent2"/>
                </a:solidFill>
              </a:rPr>
              <a:t> </a:t>
            </a:r>
            <a:r>
              <a:rPr lang="ru-RU" sz="4700" b="1" dirty="0" err="1">
                <a:solidFill>
                  <a:schemeClr val="accent2"/>
                </a:solidFill>
              </a:rPr>
              <a:t>оқыту</a:t>
            </a:r>
            <a:r>
              <a:rPr lang="ru-RU" sz="4700" b="1" dirty="0">
                <a:solidFill>
                  <a:schemeClr val="accent2"/>
                </a:solidFill>
              </a:rPr>
              <a:t> </a:t>
            </a:r>
            <a:r>
              <a:rPr lang="ru-RU" sz="4700" b="1" dirty="0" err="1">
                <a:solidFill>
                  <a:schemeClr val="accent2"/>
                </a:solidFill>
              </a:rPr>
              <a:t>туралы</a:t>
            </a:r>
            <a:endParaRPr lang="en-US" sz="4700" b="1" dirty="0">
              <a:solidFill>
                <a:schemeClr val="accent2"/>
              </a:solidFill>
            </a:endParaRPr>
          </a:p>
          <a:p>
            <a:pPr algn="ctr">
              <a:lnSpc>
                <a:spcPct val="100000"/>
              </a:lnSpc>
            </a:pPr>
            <a:endParaRPr lang="en-US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ru-RU" sz="4300" b="1" dirty="0">
              <a:solidFill>
                <a:schemeClr val="accent2"/>
              </a:solidFill>
            </a:endParaRP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900" b="1" spc="-1" dirty="0" smtClean="0">
                <a:solidFill>
                  <a:srgbClr val="0070C0"/>
                </a:solidFill>
                <a:latin typeface="Times New Roman"/>
                <a:ea typeface="Arial"/>
              </a:rPr>
              <a:t>2020-2021 </a:t>
            </a:r>
            <a:r>
              <a:rPr lang="ru-RU" sz="1900" b="1" spc="-1" dirty="0" err="1" smtClean="0">
                <a:solidFill>
                  <a:srgbClr val="0070C0"/>
                </a:solidFill>
                <a:latin typeface="Times New Roman"/>
                <a:ea typeface="Arial"/>
              </a:rPr>
              <a:t>оқу</a:t>
            </a:r>
            <a:r>
              <a:rPr lang="ru-RU" sz="1900" b="1" spc="-1" dirty="0" smtClean="0">
                <a:solidFill>
                  <a:srgbClr val="0070C0"/>
                </a:solidFill>
                <a:latin typeface="Times New Roman"/>
                <a:ea typeface="Arial"/>
              </a:rPr>
              <a:t> </a:t>
            </a:r>
            <a:r>
              <a:rPr lang="ru-RU" sz="1900" b="1" spc="-1" dirty="0" err="1" smtClean="0">
                <a:solidFill>
                  <a:srgbClr val="0070C0"/>
                </a:solidFill>
                <a:latin typeface="Times New Roman"/>
                <a:ea typeface="Arial"/>
              </a:rPr>
              <a:t>жылы</a:t>
            </a:r>
            <a:endParaRPr lang="ru-RU" sz="1900" b="1" strike="noStrike" spc="-1" dirty="0">
              <a:solidFill>
                <a:srgbClr val="0070C0"/>
              </a:solidFill>
              <a:latin typeface="Arial"/>
              <a:ea typeface="Arial"/>
            </a:endParaRPr>
          </a:p>
        </p:txBody>
      </p:sp>
      <p:pic>
        <p:nvPicPr>
          <p:cNvPr id="5" name="Picture 2" descr="Министерство образования и науки Республики Казахстан">
            <a:extLst>
              <a:ext uri="{FF2B5EF4-FFF2-40B4-BE49-F238E27FC236}">
                <a16:creationId xmlns="" xmlns:a16="http://schemas.microsoft.com/office/drawing/2014/main" id="{AAC2FEA5-0D80-478A-97B0-6DDC46FEC9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0" t="13961" r="13080" b="13961"/>
          <a:stretch/>
        </p:blipFill>
        <p:spPr bwMode="auto">
          <a:xfrm>
            <a:off x="0" y="0"/>
            <a:ext cx="1496292" cy="138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EF021916-0B1D-4295-B940-72A38E7795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0" y="3837814"/>
            <a:ext cx="2335432" cy="17947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A5F96A1-00BD-401F-A560-4E3057AD0848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8A82A81-1451-435B-B372-248429FBDEC1}"/>
              </a:ext>
            </a:extLst>
          </p:cNvPr>
          <p:cNvSpPr txBox="1"/>
          <p:nvPr/>
        </p:nvSpPr>
        <p:spPr>
          <a:xfrm>
            <a:off x="2658406" y="382550"/>
            <a:ext cx="6875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Қашықтан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7">
            <a:extLst>
              <a:ext uri="{FF2B5EF4-FFF2-40B4-BE49-F238E27FC236}">
                <a16:creationId xmlns="" xmlns:a16="http://schemas.microsoft.com/office/drawing/2014/main" id="{EA5E086C-E238-40A0-9847-DC992C625567}"/>
              </a:ext>
            </a:extLst>
          </p:cNvPr>
          <p:cNvSpPr/>
          <p:nvPr/>
        </p:nvSpPr>
        <p:spPr>
          <a:xfrm>
            <a:off x="853470" y="1205457"/>
            <a:ext cx="4438669" cy="1504938"/>
          </a:xfrm>
          <a:prstGeom prst="roundRect">
            <a:avLst/>
          </a:prstGeom>
          <a:noFill/>
          <a:ln w="28575">
            <a:solidFill>
              <a:srgbClr val="037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7">
            <a:extLst>
              <a:ext uri="{FF2B5EF4-FFF2-40B4-BE49-F238E27FC236}">
                <a16:creationId xmlns="" xmlns:a16="http://schemas.microsoft.com/office/drawing/2014/main" id="{1E0B1B0D-068B-4D18-B2A2-AAA0F33AD1CF}"/>
              </a:ext>
            </a:extLst>
          </p:cNvPr>
          <p:cNvSpPr/>
          <p:nvPr/>
        </p:nvSpPr>
        <p:spPr>
          <a:xfrm>
            <a:off x="6337616" y="1180994"/>
            <a:ext cx="5126251" cy="1453421"/>
          </a:xfrm>
          <a:prstGeom prst="roundRect">
            <a:avLst/>
          </a:prstGeom>
          <a:noFill/>
          <a:ln w="28575">
            <a:solidFill>
              <a:srgbClr val="037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Интернет-</a:t>
            </a:r>
            <a:r>
              <a:rPr lang="ru-RU" sz="1400" dirty="0" err="1" smtClean="0">
                <a:solidFill>
                  <a:srgbClr val="0070C0"/>
                </a:solidFill>
              </a:rPr>
              <a:t>платформалардың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мүмкіндіктері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арқылы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мұғалімнің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білім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алушылармен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өзара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қашықтан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әрекеттесуі</a:t>
            </a:r>
            <a:r>
              <a:rPr lang="ru-RU" sz="14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92CE6A6-F7B6-4FB1-896F-0F902CA69B3C}"/>
              </a:ext>
            </a:extLst>
          </p:cNvPr>
          <p:cNvSpPr txBox="1"/>
          <p:nvPr/>
        </p:nvSpPr>
        <p:spPr>
          <a:xfrm>
            <a:off x="888079" y="1437009"/>
            <a:ext cx="42593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Интернет-</a:t>
            </a:r>
            <a:r>
              <a:rPr lang="ru-RU" sz="1400" dirty="0" err="1">
                <a:solidFill>
                  <a:srgbClr val="0070C0"/>
                </a:solidFill>
              </a:rPr>
              <a:t>платформалардың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мүмкіндіктерін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қолдана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отырып</a:t>
            </a:r>
            <a:r>
              <a:rPr lang="ru-RU" sz="1400" dirty="0">
                <a:solidFill>
                  <a:srgbClr val="0070C0"/>
                </a:solidFill>
              </a:rPr>
              <a:t>, </a:t>
            </a:r>
            <a:r>
              <a:rPr lang="ru-RU" sz="1400" dirty="0" err="1">
                <a:solidFill>
                  <a:srgbClr val="0070C0"/>
                </a:solidFill>
              </a:rPr>
              <a:t>мұғалімнің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нақты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уақыт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режимінде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білім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алушылармен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тікелей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err="1">
                <a:solidFill>
                  <a:srgbClr val="0070C0"/>
                </a:solidFill>
              </a:rPr>
              <a:t>байланысы</a:t>
            </a:r>
            <a:r>
              <a:rPr lang="ru-RU" sz="1400" dirty="0">
                <a:solidFill>
                  <a:srgbClr val="0070C0"/>
                </a:solidFill>
              </a:rPr>
              <a:t> (стриминг) 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2832100" y="989901"/>
            <a:ext cx="45719" cy="191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880422" y="923133"/>
            <a:ext cx="45719" cy="191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2845022" y="2724862"/>
            <a:ext cx="45719" cy="191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895882" y="2691697"/>
            <a:ext cx="45719" cy="191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7">
            <a:extLst>
              <a:ext uri="{FF2B5EF4-FFF2-40B4-BE49-F238E27FC236}">
                <a16:creationId xmlns="" xmlns:a16="http://schemas.microsoft.com/office/drawing/2014/main" id="{A232CE92-EA16-447E-8EA8-CB61CB2807F8}"/>
              </a:ext>
            </a:extLst>
          </p:cNvPr>
          <p:cNvSpPr/>
          <p:nvPr/>
        </p:nvSpPr>
        <p:spPr>
          <a:xfrm>
            <a:off x="1003301" y="2976962"/>
            <a:ext cx="4288838" cy="36462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37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rgbClr val="0070C0"/>
                </a:solidFill>
              </a:rPr>
              <a:t>Сабақ</a:t>
            </a:r>
            <a:r>
              <a:rPr lang="ru-RU" sz="1200" dirty="0">
                <a:solidFill>
                  <a:srgbClr val="0070C0"/>
                </a:solidFill>
              </a:rPr>
              <a:t> Интернет-</a:t>
            </a:r>
            <a:r>
              <a:rPr lang="ru-RU" sz="1200" dirty="0" err="1">
                <a:solidFill>
                  <a:srgbClr val="0070C0"/>
                </a:solidFill>
              </a:rPr>
              <a:t>платформада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жүзеге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асырылады</a:t>
            </a:r>
            <a:r>
              <a:rPr lang="ru-RU" sz="1200" dirty="0">
                <a:solidFill>
                  <a:srgbClr val="0070C0"/>
                </a:solidFill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rgbClr val="0070C0"/>
                </a:solidFill>
              </a:rPr>
              <a:t>тікелей</a:t>
            </a:r>
            <a:r>
              <a:rPr lang="ru-RU" sz="1200" dirty="0">
                <a:solidFill>
                  <a:srgbClr val="0070C0"/>
                </a:solidFill>
              </a:rPr>
              <a:t> эфир </a:t>
            </a:r>
            <a:r>
              <a:rPr lang="ru-RU" sz="1200" dirty="0" err="1">
                <a:solidFill>
                  <a:srgbClr val="0070C0"/>
                </a:solidFill>
              </a:rPr>
              <a:t>үшін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мұғалім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Санитарлық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талаптарға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сәйкес</a:t>
            </a:r>
            <a:r>
              <a:rPr lang="ru-RU" sz="1200" dirty="0">
                <a:solidFill>
                  <a:srgbClr val="0070C0"/>
                </a:solidFill>
              </a:rPr>
              <a:t> 10-нан 30 </a:t>
            </a:r>
            <a:r>
              <a:rPr lang="ru-RU" sz="1200" dirty="0" err="1">
                <a:solidFill>
                  <a:srgbClr val="0070C0"/>
                </a:solidFill>
              </a:rPr>
              <a:t>минутқа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дейін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сабақ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бере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алады</a:t>
            </a:r>
            <a:r>
              <a:rPr lang="ru-RU" sz="1200" dirty="0">
                <a:solidFill>
                  <a:srgbClr val="0070C0"/>
                </a:solidFill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rgbClr val="0070C0"/>
                </a:solidFill>
              </a:rPr>
              <a:t>Білім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алушы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әрекет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алгоритмі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негізінде</a:t>
            </a:r>
            <a:r>
              <a:rPr lang="ru-RU" sz="1200" dirty="0">
                <a:solidFill>
                  <a:srgbClr val="0070C0"/>
                </a:solidFill>
              </a:rPr>
              <a:t> стриминг </a:t>
            </a:r>
            <a:r>
              <a:rPr lang="ru-RU" sz="1200" dirty="0" err="1">
                <a:solidFill>
                  <a:srgbClr val="0070C0"/>
                </a:solidFill>
              </a:rPr>
              <a:t>режимінде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сабаққа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алдын</a:t>
            </a:r>
            <a:r>
              <a:rPr lang="ru-RU" sz="1200" dirty="0">
                <a:solidFill>
                  <a:srgbClr val="0070C0"/>
                </a:solidFill>
              </a:rPr>
              <a:t>-ала </a:t>
            </a:r>
            <a:r>
              <a:rPr lang="ru-RU" sz="1200" dirty="0" err="1">
                <a:solidFill>
                  <a:srgbClr val="0070C0"/>
                </a:solidFill>
              </a:rPr>
              <a:t>дайындалады</a:t>
            </a:r>
            <a:r>
              <a:rPr lang="ru-RU" sz="1200" dirty="0">
                <a:solidFill>
                  <a:srgbClr val="0070C0"/>
                </a:solidFill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rgbClr val="0070C0"/>
                </a:solidFill>
              </a:rPr>
              <a:t>техникалық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проблемалар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туындаған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және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тікелей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трансляциялау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мүмкін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болмаған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жағдайда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мұғалім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сабақты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асинхронды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форматқа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ауыстырады</a:t>
            </a:r>
            <a:r>
              <a:rPr lang="ru-RU" sz="1200" dirty="0" smtClean="0">
                <a:solidFill>
                  <a:srgbClr val="0070C0"/>
                </a:solidFill>
              </a:rPr>
              <a:t>, </a:t>
            </a:r>
            <a:r>
              <a:rPr lang="ru-RU" sz="1200" dirty="0" err="1" smtClean="0">
                <a:solidFill>
                  <a:srgbClr val="0070C0"/>
                </a:solidFill>
              </a:rPr>
              <a:t>ақушы</a:t>
            </a:r>
            <a:r>
              <a:rPr lang="ru-RU" sz="1200" dirty="0" smtClean="0">
                <a:solidFill>
                  <a:srgbClr val="0070C0"/>
                </a:solidFill>
              </a:rPr>
              <a:t> да </a:t>
            </a:r>
            <a:r>
              <a:rPr lang="ru-RU" sz="1200" dirty="0" err="1" smtClean="0">
                <a:solidFill>
                  <a:srgbClr val="0070C0"/>
                </a:solidFill>
              </a:rPr>
              <a:t>ауысады</a:t>
            </a:r>
            <a:r>
              <a:rPr lang="ru-RU" sz="1200" dirty="0" smtClean="0">
                <a:solidFill>
                  <a:srgbClr val="0070C0"/>
                </a:solidFill>
              </a:rPr>
              <a:t>;</a:t>
            </a:r>
            <a:endParaRPr lang="ru-RU" sz="1200" dirty="0">
              <a:solidFill>
                <a:srgbClr val="0070C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rgbClr val="0070C0"/>
                </a:solidFill>
              </a:rPr>
              <a:t>мұғалім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кері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байланысты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оқушыға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электрондық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журналдардың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мүмкіндіктері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арқылы</a:t>
            </a:r>
            <a:r>
              <a:rPr lang="ru-RU" sz="1200" dirty="0">
                <a:solidFill>
                  <a:srgbClr val="0070C0"/>
                </a:solidFill>
              </a:rPr>
              <a:t>, </a:t>
            </a:r>
            <a:r>
              <a:rPr lang="ru-RU" sz="1200" dirty="0" err="1">
                <a:solidFill>
                  <a:srgbClr val="0070C0"/>
                </a:solidFill>
              </a:rPr>
              <a:t>электрондық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журналдар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болмаған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жағдайда</a:t>
            </a:r>
            <a:r>
              <a:rPr lang="ru-RU" sz="1200" dirty="0">
                <a:solidFill>
                  <a:srgbClr val="0070C0"/>
                </a:solidFill>
              </a:rPr>
              <a:t> – </a:t>
            </a:r>
            <a:r>
              <a:rPr lang="ru-RU" sz="1200" dirty="0" err="1">
                <a:solidFill>
                  <a:srgbClr val="0070C0"/>
                </a:solidFill>
              </a:rPr>
              <a:t>қол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жетімді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байланыс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түрлері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арқылы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ұсынады</a:t>
            </a:r>
            <a:r>
              <a:rPr lang="ru-RU" sz="1200" dirty="0">
                <a:solidFill>
                  <a:srgbClr val="0070C0"/>
                </a:solidFill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rgbClr val="0070C0"/>
                </a:solidFill>
              </a:rPr>
              <a:t>сабақтың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жазбасы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сақталады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және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оқушыларға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кез-келген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уақытта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қолжетімді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болады</a:t>
            </a:r>
            <a:r>
              <a:rPr lang="ru-RU" sz="1200" dirty="0" smtClean="0">
                <a:solidFill>
                  <a:srgbClr val="0070C0"/>
                </a:solidFill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kk-KZ" sz="1200" dirty="0" smtClean="0">
                <a:solidFill>
                  <a:srgbClr val="0070C0"/>
                </a:solidFill>
              </a:rPr>
              <a:t>Оқушыларға кері байланыс береді.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24" name="Скругленный прямоугольник 7">
            <a:extLst>
              <a:ext uri="{FF2B5EF4-FFF2-40B4-BE49-F238E27FC236}">
                <a16:creationId xmlns="" xmlns:a16="http://schemas.microsoft.com/office/drawing/2014/main" id="{20D1976B-E864-4922-9C36-57251837C445}"/>
              </a:ext>
            </a:extLst>
          </p:cNvPr>
          <p:cNvSpPr/>
          <p:nvPr/>
        </p:nvSpPr>
        <p:spPr>
          <a:xfrm>
            <a:off x="6337616" y="2976962"/>
            <a:ext cx="5558907" cy="36462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37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rgbClr val="0070C0"/>
                </a:solidFill>
              </a:rPr>
              <a:t>Сабақ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қашықтан</a:t>
            </a:r>
            <a:r>
              <a:rPr lang="ru-RU" sz="1200" dirty="0">
                <a:solidFill>
                  <a:srgbClr val="0070C0"/>
                </a:solidFill>
              </a:rPr>
              <a:t> Интернет-</a:t>
            </a:r>
            <a:r>
              <a:rPr lang="ru-RU" sz="1200" dirty="0" err="1">
                <a:solidFill>
                  <a:srgbClr val="0070C0"/>
                </a:solidFill>
              </a:rPr>
              <a:t>платформада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мұғалімнің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білім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алушылармен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өзара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әрекеттесуі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кезінде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жүзеге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асырылады</a:t>
            </a:r>
            <a:r>
              <a:rPr lang="ru-RU" sz="1200" dirty="0">
                <a:solidFill>
                  <a:srgbClr val="0070C0"/>
                </a:solidFill>
              </a:rPr>
              <a:t>;</a:t>
            </a:r>
          </a:p>
          <a:p>
            <a:r>
              <a:rPr lang="ru-RU" sz="1200" dirty="0">
                <a:solidFill>
                  <a:srgbClr val="0070C0"/>
                </a:solidFill>
              </a:rPr>
              <a:t>    </a:t>
            </a:r>
            <a:r>
              <a:rPr lang="ru-RU" sz="1200" dirty="0" err="1">
                <a:solidFill>
                  <a:srgbClr val="0070C0"/>
                </a:solidFill>
              </a:rPr>
              <a:t>Сабақты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дайындау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кезінде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мұғалім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оқушыларға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өздігінен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оқуға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арналған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о</a:t>
            </a:r>
            <a:r>
              <a:rPr lang="ru-RU" sz="1200" dirty="0" err="1" smtClean="0">
                <a:solidFill>
                  <a:srgbClr val="0070C0"/>
                </a:solidFill>
              </a:rPr>
              <a:t>қу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материалдарын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береді</a:t>
            </a:r>
            <a:r>
              <a:rPr lang="ru-RU" sz="1200" dirty="0" smtClean="0">
                <a:solidFill>
                  <a:srgbClr val="0070C0"/>
                </a:solidFill>
              </a:rPr>
              <a:t>;</a:t>
            </a:r>
            <a:endParaRPr lang="ru-RU" sz="1200" dirty="0">
              <a:solidFill>
                <a:srgbClr val="0070C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70C0"/>
                </a:solidFill>
              </a:rPr>
              <a:t>Интернет-</a:t>
            </a:r>
            <a:r>
              <a:rPr lang="ru-RU" sz="1200" dirty="0" err="1">
                <a:solidFill>
                  <a:srgbClr val="0070C0"/>
                </a:solidFill>
              </a:rPr>
              <a:t>платформада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орналастырылған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қолжетімді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сандық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білім</a:t>
            </a:r>
            <a:r>
              <a:rPr lang="ru-RU" sz="1200" dirty="0">
                <a:solidFill>
                  <a:srgbClr val="0070C0"/>
                </a:solidFill>
              </a:rPr>
              <a:t> беру </a:t>
            </a:r>
            <a:r>
              <a:rPr lang="ru-RU" sz="1200" dirty="0" err="1" smtClean="0">
                <a:solidFill>
                  <a:srgbClr val="0070C0"/>
                </a:solidFill>
              </a:rPr>
              <a:t>ресурстарын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жеткізеді</a:t>
            </a:r>
            <a:r>
              <a:rPr lang="ru-RU" sz="1200" dirty="0" smtClean="0">
                <a:solidFill>
                  <a:srgbClr val="0070C0"/>
                </a:solidFill>
              </a:rPr>
              <a:t>;</a:t>
            </a:r>
            <a:endParaRPr lang="ru-RU" sz="1200" dirty="0">
              <a:solidFill>
                <a:srgbClr val="0070C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rgbClr val="0070C0"/>
                </a:solidFill>
              </a:rPr>
              <a:t>кез-келген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уақытта</a:t>
            </a:r>
            <a:r>
              <a:rPr lang="ru-RU" sz="1200" dirty="0">
                <a:solidFill>
                  <a:srgbClr val="0070C0"/>
                </a:solidFill>
              </a:rPr>
              <a:t> Интернет-</a:t>
            </a:r>
            <a:r>
              <a:rPr lang="ru-RU" sz="1200" dirty="0" err="1">
                <a:solidFill>
                  <a:srgbClr val="0070C0"/>
                </a:solidFill>
              </a:rPr>
              <a:t>платформада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орналастырылған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немесе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цифрлық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ресурстарға</a:t>
            </a:r>
            <a:r>
              <a:rPr lang="ru-RU" sz="1200" dirty="0" smtClean="0">
                <a:solidFill>
                  <a:srgbClr val="0070C0"/>
                </a:solidFill>
              </a:rPr>
              <a:t>, видео </a:t>
            </a:r>
            <a:r>
              <a:rPr lang="ru-RU" sz="1200" dirty="0" err="1" smtClean="0">
                <a:solidFill>
                  <a:srgbClr val="0070C0"/>
                </a:solidFill>
              </a:rPr>
              <a:t>сабақтарға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немесе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электронды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оқулықтарды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көруге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мүмкіндік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береді</a:t>
            </a:r>
            <a:r>
              <a:rPr lang="ru-RU" sz="1200" dirty="0">
                <a:solidFill>
                  <a:srgbClr val="0070C0"/>
                </a:solidFill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rgbClr val="0070C0"/>
                </a:solidFill>
              </a:rPr>
              <a:t>Тиісті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оқу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тапсырмаларының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көлемін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сақтап</a:t>
            </a:r>
            <a:r>
              <a:rPr lang="ru-RU" sz="1200" dirty="0" smtClean="0">
                <a:solidFill>
                  <a:srgbClr val="0070C0"/>
                </a:solidFill>
              </a:rPr>
              <a:t>, </a:t>
            </a:r>
            <a:r>
              <a:rPr lang="ru-RU" sz="1200" dirty="0" err="1">
                <a:solidFill>
                  <a:srgbClr val="0070C0"/>
                </a:solidFill>
              </a:rPr>
              <a:t>оқу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тапсырмаларын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әзірлейді</a:t>
            </a:r>
            <a:r>
              <a:rPr lang="ru-RU" sz="1200" dirty="0">
                <a:solidFill>
                  <a:srgbClr val="0070C0"/>
                </a:solidFill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rgbClr val="0070C0"/>
                </a:solidFill>
              </a:rPr>
              <a:t>білім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алушыларға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оқу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тапсырмаларын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жібереді</a:t>
            </a:r>
            <a:r>
              <a:rPr lang="ru-RU" sz="1200" dirty="0">
                <a:solidFill>
                  <a:srgbClr val="0070C0"/>
                </a:solidFill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rgbClr val="0070C0"/>
                </a:solidFill>
              </a:rPr>
              <a:t>орындалған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жұмыстарды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қабылдайды</a:t>
            </a:r>
            <a:r>
              <a:rPr lang="ru-RU" sz="1200" dirty="0">
                <a:solidFill>
                  <a:srgbClr val="0070C0"/>
                </a:solidFill>
              </a:rPr>
              <a:t>, </a:t>
            </a:r>
            <a:r>
              <a:rPr lang="ru-RU" sz="1200" dirty="0" err="1">
                <a:solidFill>
                  <a:srgbClr val="0070C0"/>
                </a:solidFill>
              </a:rPr>
              <a:t>электрондық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журналдардың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мүмкіндіктері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арқылы</a:t>
            </a:r>
            <a:r>
              <a:rPr lang="ru-RU" sz="1200" dirty="0">
                <a:solidFill>
                  <a:srgbClr val="0070C0"/>
                </a:solidFill>
              </a:rPr>
              <a:t>, </a:t>
            </a:r>
            <a:r>
              <a:rPr lang="ru-RU" sz="1200" dirty="0" err="1">
                <a:solidFill>
                  <a:srgbClr val="0070C0"/>
                </a:solidFill>
              </a:rPr>
              <a:t>электрондық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журналдар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болмаған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жағдайда</a:t>
            </a:r>
            <a:r>
              <a:rPr lang="ru-RU" sz="1200" dirty="0">
                <a:solidFill>
                  <a:srgbClr val="0070C0"/>
                </a:solidFill>
              </a:rPr>
              <a:t> – </a:t>
            </a:r>
            <a:r>
              <a:rPr lang="ru-RU" sz="1200" dirty="0" err="1">
                <a:solidFill>
                  <a:srgbClr val="0070C0"/>
                </a:solidFill>
              </a:rPr>
              <a:t>қолжетімді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байланыс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түрлері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арқылы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белгіленген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тәртіппен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оқушыларға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кері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байланыс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>
                <a:solidFill>
                  <a:srgbClr val="0070C0"/>
                </a:solidFill>
              </a:rPr>
              <a:t>(</a:t>
            </a:r>
            <a:r>
              <a:rPr lang="ru-RU" sz="1200" dirty="0" err="1">
                <a:solidFill>
                  <a:srgbClr val="0070C0"/>
                </a:solidFill>
              </a:rPr>
              <a:t>түсініктемелер</a:t>
            </a:r>
            <a:r>
              <a:rPr lang="ru-RU" sz="1200" dirty="0">
                <a:solidFill>
                  <a:srgbClr val="0070C0"/>
                </a:solidFill>
              </a:rPr>
              <a:t>, </a:t>
            </a:r>
            <a:r>
              <a:rPr lang="ru-RU" sz="1200" dirty="0" err="1">
                <a:solidFill>
                  <a:srgbClr val="0070C0"/>
                </a:solidFill>
              </a:rPr>
              <a:t>ұсынымдар</a:t>
            </a:r>
            <a:r>
              <a:rPr lang="ru-RU" sz="1200" dirty="0">
                <a:solidFill>
                  <a:srgbClr val="0070C0"/>
                </a:solidFill>
              </a:rPr>
              <a:t>) </a:t>
            </a:r>
            <a:r>
              <a:rPr lang="ru-RU" sz="1200" dirty="0" err="1" smtClean="0">
                <a:solidFill>
                  <a:srgbClr val="0070C0"/>
                </a:solidFill>
              </a:rPr>
              <a:t>береді</a:t>
            </a:r>
            <a:r>
              <a:rPr lang="ru-RU" sz="12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851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A9BF60BA-76C3-4B12-9276-A77490DB1ADD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877327" y="385894"/>
            <a:ext cx="1055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Қашықтан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1270" y="1169094"/>
            <a:ext cx="1166358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Оқу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үрдісін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қашықтан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ұйымдастыру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үшін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мектеп</a:t>
            </a:r>
            <a:r>
              <a:rPr lang="ru-RU" sz="2000" dirty="0">
                <a:solidFill>
                  <a:srgbClr val="0070C0"/>
                </a:solidFill>
              </a:rPr>
              <a:t> Интернет-</a:t>
            </a:r>
            <a:r>
              <a:rPr lang="ru-RU" sz="2000" dirty="0" err="1">
                <a:solidFill>
                  <a:srgbClr val="0070C0"/>
                </a:solidFill>
              </a:rPr>
              <a:t>платформаға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қосылуы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керек</a:t>
            </a:r>
            <a:r>
              <a:rPr lang="ru-RU" sz="2000" dirty="0" smtClean="0">
                <a:solidFill>
                  <a:srgbClr val="0070C0"/>
                </a:solidFill>
              </a:rPr>
              <a:t> (</a:t>
            </a:r>
            <a:r>
              <a:rPr lang="ru-RU" sz="2000" dirty="0" err="1" smtClean="0">
                <a:solidFill>
                  <a:srgbClr val="0070C0"/>
                </a:solidFill>
              </a:rPr>
              <a:t>әр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мектеп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өз</a:t>
            </a:r>
            <a:r>
              <a:rPr lang="ru-RU" sz="2000" dirty="0" smtClean="0">
                <a:solidFill>
                  <a:srgbClr val="0070C0"/>
                </a:solidFill>
              </a:rPr>
              <a:t> интернет-</a:t>
            </a:r>
            <a:r>
              <a:rPr lang="ru-RU" sz="2000" dirty="0" err="1" smtClean="0">
                <a:solidFill>
                  <a:srgbClr val="0070C0"/>
                </a:solidFill>
              </a:rPr>
              <a:t>платформасымен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таныстырады</a:t>
            </a:r>
            <a:r>
              <a:rPr lang="ru-RU" sz="2000" dirty="0" smtClean="0">
                <a:solidFill>
                  <a:srgbClr val="0070C0"/>
                </a:solidFill>
              </a:rPr>
              <a:t>);</a:t>
            </a:r>
            <a:endParaRPr lang="ru-RU" sz="20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Қашықтан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оқытуды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ұйымдастыру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үшін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біздің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мектеп</a:t>
            </a:r>
            <a:r>
              <a:rPr lang="ru-RU" sz="2000" dirty="0">
                <a:solidFill>
                  <a:srgbClr val="0070C0"/>
                </a:solidFill>
              </a:rPr>
              <a:t> ______________ интернет-</a:t>
            </a:r>
            <a:r>
              <a:rPr lang="ru-RU" sz="2000" dirty="0" err="1">
                <a:solidFill>
                  <a:srgbClr val="0070C0"/>
                </a:solidFill>
              </a:rPr>
              <a:t>платформаны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таңдады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Платформаға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шығу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үшін</a:t>
            </a:r>
            <a:r>
              <a:rPr lang="ru-RU" sz="2000" dirty="0">
                <a:solidFill>
                  <a:srgbClr val="0070C0"/>
                </a:solidFill>
              </a:rPr>
              <a:t> _________ </a:t>
            </a:r>
            <a:r>
              <a:rPr lang="ru-RU" sz="2000" dirty="0" err="1">
                <a:solidFill>
                  <a:srgbClr val="0070C0"/>
                </a:solidFill>
              </a:rPr>
              <a:t>сілтемесі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бойынша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өту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керек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Тіркеуден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өтіңіз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Өзіңіз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туралы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ақпаратты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жаңартыңыз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2000" dirty="0">
              <a:solidFill>
                <a:srgbClr val="0070C0"/>
              </a:solidFill>
            </a:endParaRPr>
          </a:p>
          <a:p>
            <a:r>
              <a:rPr lang="ru-RU" sz="2000" b="1" dirty="0">
                <a:solidFill>
                  <a:schemeClr val="accent2"/>
                </a:solidFill>
              </a:rPr>
              <a:t>Назар </a:t>
            </a:r>
            <a:r>
              <a:rPr lang="ru-RU" sz="2000" b="1" dirty="0" err="1">
                <a:solidFill>
                  <a:schemeClr val="accent2"/>
                </a:solidFill>
              </a:rPr>
              <a:t>аударыңыз</a:t>
            </a:r>
            <a:r>
              <a:rPr lang="ru-RU" sz="2000" b="1" dirty="0">
                <a:solidFill>
                  <a:schemeClr val="accent2"/>
                </a:solidFill>
              </a:rPr>
              <a:t>! </a:t>
            </a:r>
            <a:r>
              <a:rPr lang="ru-RU" sz="2000" dirty="0" err="1">
                <a:solidFill>
                  <a:srgbClr val="0070C0"/>
                </a:solidFill>
              </a:rPr>
              <a:t>Сынып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жетекші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мектеп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таңдаған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интернет-</a:t>
            </a:r>
            <a:r>
              <a:rPr lang="ru-RU" sz="2000" dirty="0" err="1" smtClean="0">
                <a:solidFill>
                  <a:srgbClr val="0070C0"/>
                </a:solidFill>
              </a:rPr>
              <a:t>платформаның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функционалдық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мүмкіншіліктерін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түсіндіруі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қажет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(</a:t>
            </a:r>
            <a:r>
              <a:rPr lang="ru-RU" i="1" dirty="0" err="1" smtClean="0">
                <a:solidFill>
                  <a:srgbClr val="0070C0"/>
                </a:solidFill>
              </a:rPr>
              <a:t>оқу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тапсырмаларын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қалай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алу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керек</a:t>
            </a:r>
            <a:r>
              <a:rPr lang="ru-RU" i="1" dirty="0">
                <a:solidFill>
                  <a:srgbClr val="0070C0"/>
                </a:solidFill>
              </a:rPr>
              <a:t>, Интернет-</a:t>
            </a:r>
            <a:r>
              <a:rPr lang="ru-RU" i="1" dirty="0" err="1">
                <a:solidFill>
                  <a:srgbClr val="0070C0"/>
                </a:solidFill>
              </a:rPr>
              <a:t>платформаның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мүмкіндіктерін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ата-аналарға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арналған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функционал, </a:t>
            </a:r>
            <a:r>
              <a:rPr lang="ru-RU" i="1" dirty="0" err="1">
                <a:solidFill>
                  <a:srgbClr val="0070C0"/>
                </a:solidFill>
              </a:rPr>
              <a:t>оқушыларға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арналған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функционал </a:t>
            </a:r>
            <a:r>
              <a:rPr lang="ru-RU" i="1" dirty="0" err="1">
                <a:solidFill>
                  <a:srgbClr val="0070C0"/>
                </a:solidFill>
              </a:rPr>
              <a:t>және</a:t>
            </a:r>
            <a:r>
              <a:rPr lang="ru-RU" i="1" dirty="0">
                <a:solidFill>
                  <a:srgbClr val="0070C0"/>
                </a:solidFill>
              </a:rPr>
              <a:t> т. б. </a:t>
            </a:r>
            <a:r>
              <a:rPr lang="ru-RU" i="1" dirty="0" smtClean="0">
                <a:solidFill>
                  <a:srgbClr val="0070C0"/>
                </a:solidFill>
              </a:rPr>
              <a:t>ТЖБ </a:t>
            </a:r>
            <a:r>
              <a:rPr lang="ru-RU" i="1" dirty="0" err="1">
                <a:solidFill>
                  <a:srgbClr val="0070C0"/>
                </a:solidFill>
              </a:rPr>
              <a:t>және</a:t>
            </a:r>
            <a:r>
              <a:rPr lang="ru-RU" i="1" dirty="0">
                <a:solidFill>
                  <a:srgbClr val="0070C0"/>
                </a:solidFill>
              </a:rPr>
              <a:t> БЖБ </a:t>
            </a:r>
            <a:r>
              <a:rPr lang="ru-RU" i="1" dirty="0" err="1" smtClean="0">
                <a:solidFill>
                  <a:srgbClr val="0070C0"/>
                </a:solidFill>
              </a:rPr>
              <a:t>орындау</a:t>
            </a:r>
            <a:r>
              <a:rPr lang="ru-RU" i="1" dirty="0" smtClean="0">
                <a:solidFill>
                  <a:srgbClr val="0070C0"/>
                </a:solidFill>
              </a:rPr>
              <a:t>).</a:t>
            </a:r>
            <a:endParaRPr lang="kk-KZ" i="1" dirty="0">
              <a:solidFill>
                <a:srgbClr val="0070C0"/>
              </a:solidFill>
            </a:endParaRPr>
          </a:p>
          <a:p>
            <a:pPr lvl="0"/>
            <a:endParaRPr lang="ru-RU" sz="2000" dirty="0">
              <a:solidFill>
                <a:srgbClr val="0070C0"/>
              </a:solidFill>
            </a:endParaRPr>
          </a:p>
          <a:p>
            <a:pPr lvl="0"/>
            <a:endParaRPr lang="kk-KZ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91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8B53A39-C277-4A6E-8004-7D6B6415CB27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0" y="410098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күнін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1064" y="4032807"/>
            <a:ext cx="112446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lvl="0"/>
            <a:r>
              <a:rPr lang="ru-RU" sz="2000" dirty="0" err="1">
                <a:solidFill>
                  <a:srgbClr val="0070C0"/>
                </a:solidFill>
              </a:rPr>
              <a:t>Сынып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жетекшімен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байланыста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болу;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8984" y="1185178"/>
            <a:ext cx="114658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solidFill>
                  <a:srgbClr val="0070C0"/>
                </a:solidFill>
              </a:rPr>
              <a:t>Синхронды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және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асинхронды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форматтағы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сабақтарды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ескере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отырып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сабақ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кестесін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сақтау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және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күнін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жоспарлау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8984" y="1978181"/>
            <a:ext cx="11465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lvl="0" algn="just"/>
            <a:r>
              <a:rPr lang="ru-RU" sz="2000" dirty="0" err="1" smtClean="0">
                <a:solidFill>
                  <a:srgbClr val="0070C0"/>
                </a:solidFill>
              </a:rPr>
              <a:t>Оқу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материалдарын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оқу</a:t>
            </a:r>
            <a:r>
              <a:rPr lang="ru-RU" sz="2000" dirty="0" smtClean="0">
                <a:solidFill>
                  <a:srgbClr val="0070C0"/>
                </a:solidFill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</a:rPr>
              <a:t>игеру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және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белгіленген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кестеге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сәйкес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пәндер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бойынша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тапсырмаларын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орындау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3102" y="2924811"/>
            <a:ext cx="113805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solidFill>
                  <a:srgbClr val="0070C0"/>
                </a:solidFill>
              </a:rPr>
              <a:t>Жауаптарды</a:t>
            </a:r>
            <a:r>
              <a:rPr lang="ru-RU" sz="2000" dirty="0">
                <a:solidFill>
                  <a:srgbClr val="0070C0"/>
                </a:solidFill>
              </a:rPr>
              <a:t> Интернет-</a:t>
            </a:r>
            <a:r>
              <a:rPr lang="ru-RU" sz="2000" dirty="0" err="1">
                <a:solidFill>
                  <a:srgbClr val="0070C0"/>
                </a:solidFill>
              </a:rPr>
              <a:t>платформалардың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электрондық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журналдардың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мүмкіндіктері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арқылы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тіркеу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немесе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электрондық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пошта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арқылы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жіберу</a:t>
            </a:r>
            <a:r>
              <a:rPr lang="ru-RU" sz="2000" dirty="0">
                <a:solidFill>
                  <a:srgbClr val="0070C0"/>
                </a:solidFill>
              </a:rPr>
              <a:t>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3102" y="3632697"/>
            <a:ext cx="113805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err="1" smtClean="0">
                <a:solidFill>
                  <a:srgbClr val="0070C0"/>
                </a:solidFill>
              </a:rPr>
              <a:t>Тапсырмаларды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орындау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мұғалімнің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түсініктемелерін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оқып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</a:rPr>
              <a:t>ұсыныстарын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орындау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1064" y="4662806"/>
            <a:ext cx="11244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solidFill>
                  <a:srgbClr val="0070C0"/>
                </a:solidFill>
              </a:rPr>
              <a:t>Мұғалімдермен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қолжетімді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режимде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жұмыс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істеу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қажет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болған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жағдайда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мұғалімге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туындаған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сұрақтарды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жіберу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1064" y="5477471"/>
            <a:ext cx="112446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err="1">
                <a:solidFill>
                  <a:srgbClr val="0070C0"/>
                </a:solidFill>
              </a:rPr>
              <a:t>Компьютерлік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жабдықтың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үздіксіз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жұмыс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істеу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ұзақтығына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қатысты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санитарлық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нормаларды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сақтау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153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B88ED5-71C4-4432-95F6-D36083CEB873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1433385" y="410098"/>
            <a:ext cx="9712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жылындағы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форматтары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1270" y="2302383"/>
            <a:ext cx="1152474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ctr"/>
            <a:r>
              <a:rPr lang="ru-RU" sz="2000" b="1" dirty="0" err="1" smtClean="0">
                <a:solidFill>
                  <a:schemeClr val="accent2"/>
                </a:solidFill>
              </a:rPr>
              <a:t>Мектепалды</a:t>
            </a:r>
            <a:r>
              <a:rPr lang="ru-RU" sz="2000" b="1" dirty="0">
                <a:solidFill>
                  <a:schemeClr val="accent2"/>
                </a:solidFill>
              </a:rPr>
              <a:t>, 1-11 </a:t>
            </a:r>
            <a:r>
              <a:rPr lang="ru-RU" sz="2000" b="1" dirty="0" err="1">
                <a:solidFill>
                  <a:schemeClr val="accent2"/>
                </a:solidFill>
              </a:rPr>
              <a:t>сыныптарда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күндізгі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оқыту</a:t>
            </a:r>
            <a:r>
              <a:rPr lang="ru-RU" sz="2000" b="1" dirty="0">
                <a:solidFill>
                  <a:schemeClr val="accent2"/>
                </a:solidFill>
              </a:rPr>
              <a:t> форматы</a:t>
            </a:r>
          </a:p>
          <a:p>
            <a:pPr algn="ctr"/>
            <a:endParaRPr lang="ru-RU" sz="800" dirty="0"/>
          </a:p>
          <a:p>
            <a:pPr algn="just"/>
            <a:r>
              <a:rPr lang="ru-RU" sz="2000" dirty="0" err="1">
                <a:solidFill>
                  <a:srgbClr val="0070C0"/>
                </a:solidFill>
              </a:rPr>
              <a:t>Күндізгі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форматтағы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оқыту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санитарлық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талаптардың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қатаң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шараларын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сақтай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отырып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</a:rPr>
              <a:t>елді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мекендердегі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шағын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контингенті</a:t>
            </a:r>
            <a:r>
              <a:rPr lang="ru-RU" sz="2000" dirty="0">
                <a:solidFill>
                  <a:srgbClr val="0070C0"/>
                </a:solidFill>
              </a:rPr>
              <a:t> бар, </a:t>
            </a:r>
            <a:r>
              <a:rPr lang="ru-RU" sz="2000" dirty="0" err="1">
                <a:solidFill>
                  <a:srgbClr val="0070C0"/>
                </a:solidFill>
              </a:rPr>
              <a:t>сыныптардағы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балалар</a:t>
            </a:r>
            <a:r>
              <a:rPr lang="ru-RU" sz="2000" dirty="0">
                <a:solidFill>
                  <a:srgbClr val="0070C0"/>
                </a:solidFill>
              </a:rPr>
              <a:t> саны 15 </a:t>
            </a:r>
            <a:r>
              <a:rPr lang="ru-RU" sz="2000" dirty="0" err="1">
                <a:solidFill>
                  <a:srgbClr val="0070C0"/>
                </a:solidFill>
              </a:rPr>
              <a:t>адамға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дейінгі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мектептерде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рұқсат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етіледі</a:t>
            </a:r>
            <a:r>
              <a:rPr lang="ru-RU" sz="2000" dirty="0">
                <a:solidFill>
                  <a:srgbClr val="0070C0"/>
                </a:solidFill>
              </a:rPr>
              <a:t>;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endParaRPr lang="kk-KZ" sz="2000" dirty="0">
              <a:solidFill>
                <a:srgbClr val="0070C0"/>
              </a:solidFill>
            </a:endParaRPr>
          </a:p>
          <a:p>
            <a:pPr algn="just"/>
            <a:r>
              <a:rPr lang="kk-KZ" sz="2000" dirty="0" smtClean="0">
                <a:solidFill>
                  <a:srgbClr val="0070C0"/>
                </a:solidFill>
              </a:rPr>
              <a:t>Мектептердің күндізгі оқытуы жергілікті атқарушы органдар шешімімен, өңірдегі бас мемлекеттік санитарлық дәрігер келісімімен рәсімделеді.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71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DA53D940-7999-43C1-9942-D50D3500A38E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8A82A81-1451-435B-B372-248429FBDEC1}"/>
              </a:ext>
            </a:extLst>
          </p:cNvPr>
          <p:cNvSpPr txBox="1"/>
          <p:nvPr/>
        </p:nvSpPr>
        <p:spPr>
          <a:xfrm>
            <a:off x="2691387" y="426287"/>
            <a:ext cx="6875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Күндізгі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форматы </a:t>
            </a: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талаптары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BB23FA9-2F26-4D0F-9F0F-28114627970A}"/>
              </a:ext>
            </a:extLst>
          </p:cNvPr>
          <p:cNvSpPr txBox="1"/>
          <p:nvPr/>
        </p:nvSpPr>
        <p:spPr>
          <a:xfrm>
            <a:off x="280147" y="1040085"/>
            <a:ext cx="116976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Барлық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сыныптарда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оның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ішінде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мектепалды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сыныптарда</a:t>
            </a:r>
            <a:r>
              <a:rPr lang="ru-RU" dirty="0">
                <a:solidFill>
                  <a:srgbClr val="0070C0"/>
                </a:solidFill>
              </a:rPr>
              <a:t>,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санитарлық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қауіпсіздіктің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қатаң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шараларын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сақтау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Сабақтың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басталу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аяқталу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уақытын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көрсете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отырып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сабақ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кестесін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құру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Сыныптағы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оқушылар</a:t>
            </a:r>
            <a:r>
              <a:rPr lang="ru-RU" dirty="0">
                <a:solidFill>
                  <a:srgbClr val="0070C0"/>
                </a:solidFill>
              </a:rPr>
              <a:t> саны 15 </a:t>
            </a:r>
            <a:r>
              <a:rPr lang="ru-RU" dirty="0" err="1">
                <a:solidFill>
                  <a:srgbClr val="0070C0"/>
                </a:solidFill>
              </a:rPr>
              <a:t>адамға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дейін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Әлеуметтік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қашықтықты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сақтау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rgbClr val="0070C0"/>
                </a:solidFill>
              </a:rPr>
              <a:t>Оқушылар</a:t>
            </a:r>
            <a:r>
              <a:rPr lang="ru-RU" dirty="0" smtClean="0">
                <a:solidFill>
                  <a:srgbClr val="0070C0"/>
                </a:solidFill>
              </a:rPr>
              <a:t> мен </a:t>
            </a:r>
            <a:r>
              <a:rPr lang="ru-RU" dirty="0" err="1" smtClean="0">
                <a:solidFill>
                  <a:srgbClr val="0070C0"/>
                </a:solidFill>
              </a:rPr>
              <a:t>педагогтердің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дене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қызуын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күнделікті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өлшеу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r>
              <a:rPr lang="ru-RU" sz="1600" i="1" dirty="0">
                <a:solidFill>
                  <a:srgbClr val="0070C0"/>
                </a:solidFill>
              </a:rPr>
              <a:t>     </a:t>
            </a:r>
            <a:r>
              <a:rPr lang="ru-RU" sz="1600" i="1" dirty="0" err="1" smtClean="0">
                <a:solidFill>
                  <a:srgbClr val="0070C0"/>
                </a:solidFill>
              </a:rPr>
              <a:t>Дене</a:t>
            </a: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r>
              <a:rPr lang="ru-RU" sz="1600" i="1" dirty="0" err="1" smtClean="0">
                <a:solidFill>
                  <a:srgbClr val="0070C0"/>
                </a:solidFill>
              </a:rPr>
              <a:t>температурасынормадан</a:t>
            </a: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r>
              <a:rPr lang="ru-RU" sz="1600" i="1" dirty="0" err="1" smtClean="0">
                <a:solidFill>
                  <a:srgbClr val="0070C0"/>
                </a:solidFill>
              </a:rPr>
              <a:t>жоғары</a:t>
            </a: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балалар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үйге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 smtClean="0">
                <a:solidFill>
                  <a:srgbClr val="0070C0"/>
                </a:solidFill>
              </a:rPr>
              <a:t>қайтарылады</a:t>
            </a:r>
            <a:r>
              <a:rPr lang="ru-RU" sz="1600" i="1" dirty="0" smtClean="0">
                <a:solidFill>
                  <a:srgbClr val="0070C0"/>
                </a:solidFill>
              </a:rPr>
              <a:t>. </a:t>
            </a:r>
            <a:r>
              <a:rPr lang="ru-RU" sz="1600" i="1" dirty="0" err="1">
                <a:solidFill>
                  <a:srgbClr val="0070C0"/>
                </a:solidFill>
              </a:rPr>
              <a:t>Егер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сыныпта</a:t>
            </a:r>
            <a:r>
              <a:rPr lang="ru-RU" sz="1600" i="1" dirty="0">
                <a:solidFill>
                  <a:srgbClr val="0070C0"/>
                </a:solidFill>
              </a:rPr>
              <a:t> бала </a:t>
            </a:r>
            <a:r>
              <a:rPr lang="ru-RU" sz="1600" i="1" dirty="0" err="1">
                <a:solidFill>
                  <a:srgbClr val="0070C0"/>
                </a:solidFill>
              </a:rPr>
              <a:t>ауырып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 smtClean="0">
                <a:solidFill>
                  <a:srgbClr val="0070C0"/>
                </a:solidFill>
              </a:rPr>
              <a:t>қалса</a:t>
            </a:r>
            <a:r>
              <a:rPr lang="ru-RU" sz="1600" i="1" dirty="0" smtClean="0">
                <a:solidFill>
                  <a:srgbClr val="0070C0"/>
                </a:solidFill>
              </a:rPr>
              <a:t>, </a:t>
            </a:r>
            <a:r>
              <a:rPr lang="ru-RU" sz="1600" i="1" dirty="0" err="1" smtClean="0">
                <a:solidFill>
                  <a:srgbClr val="0070C0"/>
                </a:solidFill>
              </a:rPr>
              <a:t>сынып</a:t>
            </a: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қашықтан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оқытуға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 smtClean="0">
                <a:solidFill>
                  <a:srgbClr val="0070C0"/>
                </a:solidFill>
              </a:rPr>
              <a:t>ауыстырылады</a:t>
            </a:r>
            <a:r>
              <a:rPr lang="ru-RU" sz="1600" i="1" dirty="0">
                <a:solidFill>
                  <a:srgbClr val="0070C0"/>
                </a:solidFill>
              </a:rPr>
              <a:t>, </a:t>
            </a:r>
            <a:r>
              <a:rPr lang="ru-RU" sz="1600" i="1" dirty="0" err="1">
                <a:solidFill>
                  <a:srgbClr val="0070C0"/>
                </a:solidFill>
              </a:rPr>
              <a:t>мектеп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оқуын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штаттық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режимде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жалғастырады</a:t>
            </a:r>
            <a:r>
              <a:rPr lang="ru-RU" sz="1600" i="1" dirty="0">
                <a:solidFill>
                  <a:srgbClr val="0070C0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Кабинеттік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жүйенің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болмауы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оқу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үстелдерін</a:t>
            </a:r>
            <a:r>
              <a:rPr lang="ru-RU" dirty="0">
                <a:solidFill>
                  <a:srgbClr val="0070C0"/>
                </a:solidFill>
              </a:rPr>
              <a:t> 1 метр </a:t>
            </a:r>
            <a:r>
              <a:rPr lang="ru-RU" dirty="0" err="1">
                <a:solidFill>
                  <a:srgbClr val="0070C0"/>
                </a:solidFill>
              </a:rPr>
              <a:t>қашықтықта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орналастыру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r>
              <a:rPr lang="ru-RU" sz="1600" i="1" dirty="0">
                <a:solidFill>
                  <a:schemeClr val="accent2"/>
                </a:solidFill>
              </a:rPr>
              <a:t>     </a:t>
            </a:r>
            <a:r>
              <a:rPr lang="ru-RU" sz="1600" i="1" dirty="0" err="1">
                <a:solidFill>
                  <a:srgbClr val="0070C0"/>
                </a:solidFill>
              </a:rPr>
              <a:t>Әр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сынып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белгілі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бір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кабинетте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оқиды</a:t>
            </a:r>
            <a:r>
              <a:rPr lang="ru-RU" sz="1600" i="1" dirty="0">
                <a:solidFill>
                  <a:srgbClr val="0070C0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rgbClr val="0070C0"/>
                </a:solidFill>
              </a:rPr>
              <a:t>Сабақтар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арасындағы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үзілістер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әр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сыныпқа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әр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уақытта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беріледі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Маска </a:t>
            </a:r>
            <a:r>
              <a:rPr lang="ru-RU" dirty="0">
                <a:solidFill>
                  <a:srgbClr val="0070C0"/>
                </a:solidFill>
              </a:rPr>
              <a:t>кию </a:t>
            </a:r>
            <a:r>
              <a:rPr lang="ru-RU" dirty="0" err="1">
                <a:solidFill>
                  <a:srgbClr val="0070C0"/>
                </a:solidFill>
              </a:rPr>
              <a:t>режимін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қамтамасыз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ету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Әрбір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екінші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сабақтан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кейін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кабинеттерде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дәліздерде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рекреацияларда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холлдарда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ауысымдар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арасында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тазарту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жүргізу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Таза </a:t>
            </a:r>
            <a:r>
              <a:rPr lang="ru-RU" dirty="0" err="1">
                <a:solidFill>
                  <a:srgbClr val="0070C0"/>
                </a:solidFill>
              </a:rPr>
              <a:t>ауада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дене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шынықтыру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сабақтарын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ұйымдастыру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немесе</a:t>
            </a:r>
            <a:r>
              <a:rPr lang="ru-RU" dirty="0">
                <a:solidFill>
                  <a:srgbClr val="0070C0"/>
                </a:solidFill>
              </a:rPr>
              <a:t> спорт </a:t>
            </a:r>
            <a:r>
              <a:rPr lang="ru-RU" dirty="0" err="1">
                <a:solidFill>
                  <a:srgbClr val="0070C0"/>
                </a:solidFill>
              </a:rPr>
              <a:t>залдарын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үнемі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желдету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Мектеп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асханасы</a:t>
            </a:r>
            <a:r>
              <a:rPr lang="ru-RU" dirty="0">
                <a:solidFill>
                  <a:srgbClr val="0070C0"/>
                </a:solidFill>
              </a:rPr>
              <a:t> мен </a:t>
            </a:r>
            <a:r>
              <a:rPr lang="ru-RU" dirty="0" err="1">
                <a:solidFill>
                  <a:srgbClr val="0070C0"/>
                </a:solidFill>
              </a:rPr>
              <a:t>буфеттің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қызметін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уақытша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тоқтату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Сапалы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сумен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қамтамасыз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ету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өңдеуге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арналған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зарарсыздандыру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құралдарымен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аяқ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киімге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арналған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кілемшелермен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санитайзерлермен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қамтамасыз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ету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Медициналық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кабинеттер</a:t>
            </a:r>
            <a:r>
              <a:rPr lang="ru-RU" dirty="0">
                <a:solidFill>
                  <a:srgbClr val="0070C0"/>
                </a:solidFill>
              </a:rPr>
              <a:t> мен </a:t>
            </a:r>
            <a:r>
              <a:rPr lang="ru-RU" dirty="0" err="1">
                <a:solidFill>
                  <a:srgbClr val="0070C0"/>
                </a:solidFill>
              </a:rPr>
              <a:t>оқшаулағыштардың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жұмыс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істеуі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512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E4AB67A1-F006-4A13-88B5-2709D0F0F143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1" y="410098"/>
            <a:ext cx="12191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Қашықтан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оқытудың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ресурсы - ТВ-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сабақтар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270" y="1583013"/>
            <a:ext cx="1166358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just"/>
            <a:r>
              <a:rPr lang="kk-KZ" sz="2000" dirty="0">
                <a:solidFill>
                  <a:srgbClr val="0070C0"/>
                </a:solidFill>
              </a:rPr>
              <a:t>Оқу форматына қарамастан «Балапан» арнасында қазақ тілінде және «Ел-Арна» арнасында орыс тілінде оқитын </a:t>
            </a:r>
            <a:r>
              <a:rPr lang="kk-KZ" sz="2000" dirty="0" smtClean="0">
                <a:solidFill>
                  <a:srgbClr val="0070C0"/>
                </a:solidFill>
              </a:rPr>
              <a:t>оқушыларға дүйсенбіден </a:t>
            </a:r>
            <a:r>
              <a:rPr lang="kk-KZ" sz="2000" dirty="0">
                <a:solidFill>
                  <a:srgbClr val="0070C0"/>
                </a:solidFill>
              </a:rPr>
              <a:t>жұмаға дейін сағат </a:t>
            </a:r>
            <a:r>
              <a:rPr lang="kk-KZ" sz="2000" dirty="0" smtClean="0">
                <a:solidFill>
                  <a:srgbClr val="0070C0"/>
                </a:solidFill>
              </a:rPr>
              <a:t>9.00-ден 18.00-ге </a:t>
            </a:r>
            <a:r>
              <a:rPr lang="kk-KZ" sz="2000" dirty="0">
                <a:solidFill>
                  <a:srgbClr val="0070C0"/>
                </a:solidFill>
              </a:rPr>
              <a:t>дейін қосымша білім беру ресурсы ретінде телевизиялық сабақтар арқылы оқуға мүмкіндік беріледі.</a:t>
            </a:r>
          </a:p>
          <a:p>
            <a:pPr algn="just"/>
            <a:endParaRPr lang="kk-KZ" sz="2000" dirty="0">
              <a:solidFill>
                <a:srgbClr val="0070C0"/>
              </a:solidFill>
            </a:endParaRPr>
          </a:p>
          <a:p>
            <a:pPr algn="just"/>
            <a:r>
              <a:rPr lang="kk-KZ" sz="2000" dirty="0" smtClean="0">
                <a:solidFill>
                  <a:srgbClr val="0070C0"/>
                </a:solidFill>
              </a:rPr>
              <a:t>Телевизиялық сабақтар теледидар эфирінде, </a:t>
            </a:r>
            <a:r>
              <a:rPr lang="kk-KZ" sz="2000" dirty="0">
                <a:solidFill>
                  <a:srgbClr val="0070C0"/>
                </a:solidFill>
              </a:rPr>
              <a:t>әлеуметтік желілерде жарияланған кестеге сәйкес өткізіледі.</a:t>
            </a:r>
          </a:p>
          <a:p>
            <a:pPr algn="just"/>
            <a:endParaRPr lang="kk-KZ" sz="2000" dirty="0">
              <a:solidFill>
                <a:srgbClr val="0070C0"/>
              </a:solidFill>
            </a:endParaRPr>
          </a:p>
          <a:p>
            <a:pPr algn="just"/>
            <a:r>
              <a:rPr lang="kk-KZ" sz="2000" dirty="0" smtClean="0">
                <a:solidFill>
                  <a:srgbClr val="0070C0"/>
                </a:solidFill>
              </a:rPr>
              <a:t>Телевизиялық сабақтардың </a:t>
            </a:r>
            <a:r>
              <a:rPr lang="kk-KZ" sz="2000" dirty="0">
                <a:solidFill>
                  <a:srgbClr val="0070C0"/>
                </a:solidFill>
              </a:rPr>
              <a:t>ұзақтығы 10-нан 15 </a:t>
            </a:r>
            <a:r>
              <a:rPr lang="kk-KZ" sz="2000" dirty="0" smtClean="0">
                <a:solidFill>
                  <a:srgbClr val="0070C0"/>
                </a:solidFill>
              </a:rPr>
              <a:t>минутке </a:t>
            </a:r>
            <a:r>
              <a:rPr lang="kk-KZ" sz="2000" dirty="0">
                <a:solidFill>
                  <a:srgbClr val="0070C0"/>
                </a:solidFill>
              </a:rPr>
              <a:t>дейін</a:t>
            </a:r>
            <a:r>
              <a:rPr lang="kk-KZ" sz="2000" dirty="0" smtClean="0">
                <a:solidFill>
                  <a:srgbClr val="0070C0"/>
                </a:solidFill>
              </a:rPr>
              <a:t>. Телевизиялық сабақтар жаңа тақырыптың негізгі тұстарын түсіндіруге арналған. Сабақтардағы тақырыпты әр мұғалім бекіту жұмыстарымен толықтырады. </a:t>
            </a:r>
            <a:endParaRPr lang="kk-KZ" sz="2000" dirty="0">
              <a:solidFill>
                <a:srgbClr val="0070C0"/>
              </a:solidFill>
            </a:endParaRPr>
          </a:p>
          <a:p>
            <a:pPr algn="just"/>
            <a:endParaRPr lang="kk-KZ" sz="2000" dirty="0">
              <a:solidFill>
                <a:srgbClr val="0070C0"/>
              </a:solidFill>
            </a:endParaRPr>
          </a:p>
          <a:p>
            <a:pPr algn="just"/>
            <a:r>
              <a:rPr lang="kk-KZ" sz="2000" dirty="0">
                <a:solidFill>
                  <a:srgbClr val="0070C0"/>
                </a:solidFill>
              </a:rPr>
              <a:t>Телевизиялық сабақтар ҚР Білім және ғылым министрлігінің </a:t>
            </a:r>
            <a:r>
              <a:rPr lang="en-US" sz="2000" dirty="0">
                <a:solidFill>
                  <a:srgbClr val="0070C0"/>
                </a:solidFill>
              </a:rPr>
              <a:t>online.edu.kz</a:t>
            </a:r>
            <a:r>
              <a:rPr lang="kk-KZ" sz="2000" dirty="0">
                <a:solidFill>
                  <a:srgbClr val="0070C0"/>
                </a:solidFill>
              </a:rPr>
              <a:t> ресми арналарында тегін қолжетімді </a:t>
            </a:r>
            <a:r>
              <a:rPr lang="kk-KZ" sz="2000" dirty="0" smtClean="0">
                <a:solidFill>
                  <a:srgbClr val="0070C0"/>
                </a:solidFill>
              </a:rPr>
              <a:t>болады.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84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9B25CD1-B5E5-4910-B18D-FE75E588E73F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1077DA1-E8F9-40D2-888F-5E578D8F1E0D}"/>
              </a:ext>
            </a:extLst>
          </p:cNvPr>
          <p:cNvSpPr txBox="1"/>
          <p:nvPr/>
        </p:nvSpPr>
        <p:spPr>
          <a:xfrm>
            <a:off x="1183340" y="348645"/>
            <a:ext cx="10569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жетістіктерін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56CEFB3-CB77-41CE-AE0E-0CC30C4C0D37}"/>
              </a:ext>
            </a:extLst>
          </p:cNvPr>
          <p:cNvSpPr txBox="1"/>
          <p:nvPr/>
        </p:nvSpPr>
        <p:spPr>
          <a:xfrm>
            <a:off x="135336" y="1314085"/>
            <a:ext cx="1192132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rgbClr val="0070C0"/>
                </a:solidFill>
              </a:rPr>
              <a:t>Коронавирустық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инфекцияның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таралуына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жол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бермеуге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байланысты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шектеу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іс-шараларына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байланысты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бағалау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ережелеріне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өзгерістер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енгізілді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1 </a:t>
            </a:r>
            <a:r>
              <a:rPr lang="ru-RU" sz="2000" dirty="0" err="1">
                <a:solidFill>
                  <a:srgbClr val="0070C0"/>
                </a:solidFill>
              </a:rPr>
              <a:t>сынып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оқушылары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бағаланбайды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2-11 </a:t>
            </a:r>
            <a:r>
              <a:rPr lang="ru-RU" sz="2000" dirty="0" err="1">
                <a:solidFill>
                  <a:srgbClr val="0070C0"/>
                </a:solidFill>
              </a:rPr>
              <a:t>сыныптарда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пәндер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бойынша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kk-KZ" sz="2000" dirty="0" smtClean="0">
                <a:solidFill>
                  <a:srgbClr val="0070C0"/>
                </a:solidFill>
              </a:rPr>
              <a:t>оқушылардың оқу жетістіктеріне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күнделікті</a:t>
            </a:r>
            <a:r>
              <a:rPr lang="en-US" sz="2000" dirty="0" smtClean="0">
                <a:solidFill>
                  <a:srgbClr val="0070C0"/>
                </a:solidFill>
              </a:rPr>
              <a:t>/</a:t>
            </a:r>
            <a:r>
              <a:rPr lang="ru-RU" sz="2000" dirty="0" err="1" smtClean="0">
                <a:solidFill>
                  <a:srgbClr val="0070C0"/>
                </a:solidFill>
              </a:rPr>
              <a:t>формативті</a:t>
            </a:r>
            <a:r>
              <a:rPr lang="ru-RU" sz="2000" dirty="0" smtClean="0">
                <a:solidFill>
                  <a:srgbClr val="0070C0"/>
                </a:solidFill>
              </a:rPr>
              <a:t>, </a:t>
            </a:r>
            <a:r>
              <a:rPr lang="ru-RU" sz="2000" dirty="0">
                <a:solidFill>
                  <a:srgbClr val="0070C0"/>
                </a:solidFill>
              </a:rPr>
              <a:t>1 </a:t>
            </a:r>
            <a:r>
              <a:rPr lang="ru-RU" sz="2000" dirty="0" err="1" smtClean="0">
                <a:solidFill>
                  <a:srgbClr val="0070C0"/>
                </a:solidFill>
              </a:rPr>
              <a:t>бөлім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бойынша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жиынтық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бағалау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(</a:t>
            </a:r>
            <a:r>
              <a:rPr lang="ru-RU" sz="2000" dirty="0" err="1">
                <a:solidFill>
                  <a:srgbClr val="0070C0"/>
                </a:solidFill>
              </a:rPr>
              <a:t>бұдан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әрі</a:t>
            </a:r>
            <a:r>
              <a:rPr lang="ru-RU" sz="2000" dirty="0">
                <a:solidFill>
                  <a:srgbClr val="0070C0"/>
                </a:solidFill>
              </a:rPr>
              <a:t> - БЖБ) </a:t>
            </a:r>
            <a:r>
              <a:rPr lang="ru-RU" sz="2000" dirty="0" err="1">
                <a:solidFill>
                  <a:srgbClr val="0070C0"/>
                </a:solidFill>
              </a:rPr>
              <a:t>және</a:t>
            </a:r>
            <a:r>
              <a:rPr lang="ru-RU" sz="2000" dirty="0">
                <a:solidFill>
                  <a:srgbClr val="0070C0"/>
                </a:solidFill>
              </a:rPr>
              <a:t> 1 </a:t>
            </a:r>
            <a:r>
              <a:rPr lang="ru-RU" sz="2000" dirty="0" err="1" smtClean="0">
                <a:solidFill>
                  <a:srgbClr val="0070C0"/>
                </a:solidFill>
              </a:rPr>
              <a:t>тоқсандық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жиынтық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бағалау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(</a:t>
            </a:r>
            <a:r>
              <a:rPr lang="ru-RU" sz="2000" dirty="0" err="1">
                <a:solidFill>
                  <a:srgbClr val="0070C0"/>
                </a:solidFill>
              </a:rPr>
              <a:t>бұдан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әрі</a:t>
            </a:r>
            <a:r>
              <a:rPr lang="ru-RU" sz="2000" dirty="0">
                <a:solidFill>
                  <a:srgbClr val="0070C0"/>
                </a:solidFill>
              </a:rPr>
              <a:t> - </a:t>
            </a:r>
            <a:r>
              <a:rPr lang="ru-RU" sz="2000" dirty="0" smtClean="0">
                <a:solidFill>
                  <a:srgbClr val="0070C0"/>
                </a:solidFill>
              </a:rPr>
              <a:t>ТЖБ</a:t>
            </a:r>
            <a:r>
              <a:rPr lang="ru-RU" sz="2000" dirty="0">
                <a:solidFill>
                  <a:srgbClr val="0070C0"/>
                </a:solidFill>
              </a:rPr>
              <a:t>) </a:t>
            </a:r>
            <a:r>
              <a:rPr lang="ru-RU" sz="2000" dirty="0" err="1" smtClean="0">
                <a:solidFill>
                  <a:srgbClr val="0070C0"/>
                </a:solidFill>
              </a:rPr>
              <a:t>жүргізіледі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5-15 </a:t>
            </a:r>
            <a:r>
              <a:rPr lang="ru-RU" sz="2000" dirty="0" err="1">
                <a:solidFill>
                  <a:srgbClr val="0070C0"/>
                </a:solidFill>
              </a:rPr>
              <a:t>қазан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аралығында</a:t>
            </a:r>
            <a:r>
              <a:rPr lang="ru-RU" sz="2000" dirty="0">
                <a:solidFill>
                  <a:srgbClr val="0070C0"/>
                </a:solidFill>
              </a:rPr>
              <a:t> 2-11 </a:t>
            </a:r>
            <a:r>
              <a:rPr lang="ru-RU" sz="2000" dirty="0" err="1">
                <a:solidFill>
                  <a:srgbClr val="0070C0"/>
                </a:solidFill>
              </a:rPr>
              <a:t>сыныптарда</a:t>
            </a:r>
            <a:r>
              <a:rPr lang="ru-RU" sz="2000" dirty="0">
                <a:solidFill>
                  <a:srgbClr val="0070C0"/>
                </a:solidFill>
              </a:rPr>
              <a:t> БЖБ, </a:t>
            </a:r>
            <a:r>
              <a:rPr lang="ru-RU" sz="2000" dirty="0" smtClean="0">
                <a:solidFill>
                  <a:srgbClr val="0070C0"/>
                </a:solidFill>
              </a:rPr>
              <a:t>28 </a:t>
            </a:r>
            <a:r>
              <a:rPr lang="ru-RU" sz="2000" dirty="0" err="1">
                <a:solidFill>
                  <a:srgbClr val="0070C0"/>
                </a:solidFill>
              </a:rPr>
              <a:t>қазаннан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бастап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2-11 </a:t>
            </a:r>
            <a:r>
              <a:rPr lang="ru-RU" sz="2000" dirty="0" err="1">
                <a:solidFill>
                  <a:srgbClr val="0070C0"/>
                </a:solidFill>
              </a:rPr>
              <a:t>сыныптарда</a:t>
            </a:r>
            <a:r>
              <a:rPr lang="ru-RU" sz="2000" dirty="0">
                <a:solidFill>
                  <a:srgbClr val="0070C0"/>
                </a:solidFill>
              </a:rPr>
              <a:t> ТЖБ </a:t>
            </a:r>
            <a:r>
              <a:rPr lang="ru-RU" sz="2000" dirty="0" err="1">
                <a:solidFill>
                  <a:srgbClr val="0070C0"/>
                </a:solidFill>
              </a:rPr>
              <a:t>өткізу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ұсынылады</a:t>
            </a:r>
            <a:r>
              <a:rPr lang="ru-RU" sz="2000" dirty="0" smtClean="0">
                <a:solidFill>
                  <a:srgbClr val="0070C0"/>
                </a:solidFill>
              </a:rPr>
              <a:t>. </a:t>
            </a:r>
            <a:r>
              <a:rPr lang="ru-RU" sz="2000" dirty="0" err="1" smtClean="0">
                <a:solidFill>
                  <a:srgbClr val="0070C0"/>
                </a:solidFill>
              </a:rPr>
              <a:t>Әр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мектеп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өз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оқу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кестесіне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байланысты</a:t>
            </a:r>
            <a:r>
              <a:rPr lang="ru-RU" sz="2000" dirty="0" smtClean="0">
                <a:solidFill>
                  <a:srgbClr val="0070C0"/>
                </a:solidFill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</a:rPr>
              <a:t>оңтайлы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уақытта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өткізеді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rgbClr val="0070C0"/>
                </a:solidFill>
              </a:rPr>
              <a:t>Оқушылардың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оқу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жетістіктерін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бағалау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электрондық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журналдарда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электрондық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журналдар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болмаған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жағдайда</a:t>
            </a:r>
            <a:r>
              <a:rPr lang="ru-RU" sz="2000" dirty="0">
                <a:solidFill>
                  <a:srgbClr val="0070C0"/>
                </a:solidFill>
              </a:rPr>
              <a:t> - </a:t>
            </a:r>
            <a:r>
              <a:rPr lang="ru-RU" sz="2000" dirty="0" err="1">
                <a:solidFill>
                  <a:srgbClr val="0070C0"/>
                </a:solidFill>
              </a:rPr>
              <a:t>қағаз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журналдарда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жүзеге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асырылады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  <a:endParaRPr lang="ru-RU" sz="20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kk-KZ" sz="2000" dirty="0" smtClean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ü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solidFill>
                  <a:srgbClr val="0070C0"/>
                </a:solidFill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425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840358D2-4C59-479C-8A4D-6289256A4ABD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EFC9EBE-1667-404A-80BB-73FD9113977B}"/>
              </a:ext>
            </a:extLst>
          </p:cNvPr>
          <p:cNvSpPr/>
          <p:nvPr/>
        </p:nvSpPr>
        <p:spPr>
          <a:xfrm>
            <a:off x="332912" y="385894"/>
            <a:ext cx="12170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Оқушыларға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арналған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оқу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тапсырмаларының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болжалды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көлемі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көлемі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CE10105-E20C-4A93-AE1C-B64426972E17}"/>
              </a:ext>
            </a:extLst>
          </p:cNvPr>
          <p:cNvSpPr/>
          <p:nvPr/>
        </p:nvSpPr>
        <p:spPr>
          <a:xfrm>
            <a:off x="332912" y="1046065"/>
            <a:ext cx="1173552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2000" b="1" dirty="0">
                <a:solidFill>
                  <a:schemeClr val="accent2"/>
                </a:solidFill>
              </a:rPr>
              <a:t>Назар </a:t>
            </a:r>
            <a:r>
              <a:rPr lang="ru-RU" sz="2000" b="1" dirty="0" err="1">
                <a:solidFill>
                  <a:schemeClr val="accent2"/>
                </a:solidFill>
              </a:rPr>
              <a:t>аударыңыз</a:t>
            </a:r>
            <a:r>
              <a:rPr lang="ru-RU" sz="2000" b="1" dirty="0">
                <a:solidFill>
                  <a:schemeClr val="accent2"/>
                </a:solidFill>
              </a:rPr>
              <a:t>! </a:t>
            </a:r>
            <a:r>
              <a:rPr lang="ru-RU" dirty="0" err="1">
                <a:solidFill>
                  <a:srgbClr val="0070C0"/>
                </a:solidFill>
              </a:rPr>
              <a:t>Қашықтан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оқыту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кезінде</a:t>
            </a:r>
            <a:r>
              <a:rPr lang="ru-RU" dirty="0">
                <a:solidFill>
                  <a:srgbClr val="0070C0"/>
                </a:solidFill>
              </a:rPr>
              <a:t> «</a:t>
            </a:r>
            <a:r>
              <a:rPr lang="ru-RU" dirty="0" err="1">
                <a:solidFill>
                  <a:srgbClr val="0070C0"/>
                </a:solidFill>
              </a:rPr>
              <a:t>үй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тапсырмасын</a:t>
            </a:r>
            <a:r>
              <a:rPr lang="ru-RU" dirty="0">
                <a:solidFill>
                  <a:srgbClr val="0070C0"/>
                </a:solidFill>
              </a:rPr>
              <a:t>» </a:t>
            </a:r>
            <a:r>
              <a:rPr lang="ru-RU" dirty="0" err="1">
                <a:solidFill>
                  <a:srgbClr val="0070C0"/>
                </a:solidFill>
              </a:rPr>
              <a:t>дәстүрлі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түсіну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өзгереді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өйткені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оқу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жоспарына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сәйкес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пәндер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бойынша</a:t>
            </a:r>
            <a:r>
              <a:rPr lang="ru-RU" dirty="0">
                <a:solidFill>
                  <a:srgbClr val="0070C0"/>
                </a:solidFill>
              </a:rPr>
              <a:t> тек </a:t>
            </a:r>
            <a:r>
              <a:rPr lang="ru-RU" dirty="0" err="1">
                <a:solidFill>
                  <a:srgbClr val="0070C0"/>
                </a:solidFill>
              </a:rPr>
              <a:t>оқу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тапсырмалары</a:t>
            </a:r>
            <a:r>
              <a:rPr lang="ru-RU" dirty="0">
                <a:solidFill>
                  <a:srgbClr val="0070C0"/>
                </a:solidFill>
              </a:rPr>
              <a:t> бар, </a:t>
            </a:r>
            <a:r>
              <a:rPr lang="ru-RU" dirty="0" err="1">
                <a:solidFill>
                  <a:srgbClr val="0070C0"/>
                </a:solidFill>
              </a:rPr>
              <a:t>оларды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оқушылар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өздігінше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орындайды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err="1" smtClean="0">
                <a:solidFill>
                  <a:srgbClr val="0070C0"/>
                </a:solidFill>
              </a:rPr>
              <a:t>Әр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сынып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жетекшісі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өз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сыныбына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арналған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кестені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пайдаланылады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EA3D3C63-5F78-4B2C-BF77-50AFB286F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76598"/>
              </p:ext>
            </p:extLst>
          </p:nvPr>
        </p:nvGraphicFramePr>
        <p:xfrm>
          <a:off x="390070" y="2101904"/>
          <a:ext cx="5278260" cy="4435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7459">
                  <a:extLst>
                    <a:ext uri="{9D8B030D-6E8A-4147-A177-3AD203B41FA5}">
                      <a16:colId xmlns="" xmlns:a16="http://schemas.microsoft.com/office/drawing/2014/main" val="1246353954"/>
                    </a:ext>
                  </a:extLst>
                </a:gridCol>
                <a:gridCol w="3990801">
                  <a:extLst>
                    <a:ext uri="{9D8B030D-6E8A-4147-A177-3AD203B41FA5}">
                      <a16:colId xmlns="" xmlns:a16="http://schemas.microsoft.com/office/drawing/2014/main" val="463451741"/>
                    </a:ext>
                  </a:extLst>
                </a:gridCol>
              </a:tblGrid>
              <a:tr h="431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Пәндер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Бір сабақта берілетін оқу тапсырмаларының түрі мен көлемі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04686078"/>
                  </a:ext>
                </a:extLst>
              </a:tr>
              <a:tr h="2514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1-сынып (2-жартыжылдық</a:t>
                      </a:r>
                      <a:r>
                        <a:rPr lang="kk-KZ" sz="14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2549008"/>
                  </a:ext>
                </a:extLst>
              </a:tr>
              <a:tr h="215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kern="1200">
                          <a:effectLst/>
                        </a:rPr>
                        <a:t>Сауат ашу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5-10 сөзден тұратын 1 жаттығу</a:t>
                      </a: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1100053"/>
                  </a:ext>
                </a:extLst>
              </a:tr>
              <a:tr h="646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Русский язык (Я2)/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effectLst/>
                        </a:rPr>
                        <a:t> Қазақ тілі (Т2)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3-5 сөзден тұратын 1 жаттығу</a:t>
                      </a: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240889"/>
                  </a:ext>
                </a:extLst>
              </a:tr>
              <a:tr h="215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Шет тілі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3-5 сөзді жаттау</a:t>
                      </a: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24939927"/>
                  </a:ext>
                </a:extLst>
              </a:tr>
              <a:tr h="215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Математика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есептердің 2 бағаны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6-дан көп емес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56075373"/>
                  </a:ext>
                </a:extLst>
              </a:tr>
              <a:tr h="395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Дүниетану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- 0,5 беттен көп емес көлемде оқу, 1-2 сұраққа жауап беру 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84954470"/>
                  </a:ext>
                </a:extLst>
              </a:tr>
              <a:tr h="431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Жаратылыстану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- 0,5 беттен көп емес көлемде оқу, 1-2 сұраққа жауап беру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02451035"/>
                  </a:ext>
                </a:extLst>
              </a:tr>
              <a:tr h="395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kern="1200">
                          <a:effectLst/>
                        </a:rPr>
                        <a:t>Көркем еңбек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сурет салу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бұйым жасау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85011960"/>
                  </a:ext>
                </a:extLst>
              </a:tr>
              <a:tr h="431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Музыка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музыкалық туындыны тыңдау; 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музыкалық бейне-ресурсты көру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78503923"/>
                  </a:ext>
                </a:extLst>
              </a:tr>
              <a:tr h="215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Өзін-өзі тану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ауызша әңгімелеу, 3-5 сөйлем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44348805"/>
                  </a:ext>
                </a:extLst>
              </a:tr>
              <a:tr h="592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Дене шынықтыру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жаттығуларды қарау және орындау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6955643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7C766901-6CCB-4346-B4F3-6FFDF9141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16733"/>
              </p:ext>
            </p:extLst>
          </p:nvPr>
        </p:nvGraphicFramePr>
        <p:xfrm>
          <a:off x="6096000" y="2101904"/>
          <a:ext cx="5791200" cy="4435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2574">
                  <a:extLst>
                    <a:ext uri="{9D8B030D-6E8A-4147-A177-3AD203B41FA5}">
                      <a16:colId xmlns="" xmlns:a16="http://schemas.microsoft.com/office/drawing/2014/main" val="504254161"/>
                    </a:ext>
                  </a:extLst>
                </a:gridCol>
                <a:gridCol w="4378626">
                  <a:extLst>
                    <a:ext uri="{9D8B030D-6E8A-4147-A177-3AD203B41FA5}">
                      <a16:colId xmlns="" xmlns:a16="http://schemas.microsoft.com/office/drawing/2014/main" val="396951544"/>
                    </a:ext>
                  </a:extLst>
                </a:gridCol>
              </a:tblGrid>
              <a:tr h="18482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2-сынып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6265315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kern="1200">
                          <a:effectLst/>
                        </a:rPr>
                        <a:t>Қазақ тілі/Русский язык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- 15-25 сөзден тұратын 1 жаттығу, 1 грамматикалық тапсырма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40689528"/>
                  </a:ext>
                </a:extLst>
              </a:tr>
              <a:tr h="369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Математика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сөз есеп және 1 амалды 10 өрнектің мәнін табу; 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сөз есеп және бірнеше амалды 2-3 өрнектің мәнін табу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12384303"/>
                  </a:ext>
                </a:extLst>
              </a:tr>
              <a:tr h="369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Ағылшын тілі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- 3-5 сөз жаттау;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- 5-10 сөзден тұратын бір жаттығу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15749392"/>
                  </a:ext>
                </a:extLst>
              </a:tr>
              <a:tr h="1848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Әдебиеттік оқу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- 1,5-2 бет оқу және мәтін бойынша 1 тапсырма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54901307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Русский язык (Я2)/Қазақ тілі (Т2)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- 10-12 сөзден тұратын 1 жаттығу 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- 3-5 сөз жаттау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96306517"/>
                  </a:ext>
                </a:extLst>
              </a:tr>
              <a:tr h="184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Дүниетану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- 1,5-2 бет оқу және мәтін бойынша 1 тапсырма орындау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00786140"/>
                  </a:ext>
                </a:extLst>
              </a:tr>
              <a:tr h="184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Жаратылыстану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- 1,5-2 бет оқу және мәтін бойынша 1 тапсырма орындау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70041800"/>
                  </a:ext>
                </a:extLst>
              </a:tr>
              <a:tr h="369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Өзін-өзі тану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ауызша тапсырма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жазбаша тапсырма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4-5 сөйлем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39914704"/>
                  </a:ext>
                </a:extLst>
              </a:tr>
              <a:tr h="369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Көркем еңбек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сурет салу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бұйым жасау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25655445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Музыка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музыкалық туындыны тыңдау; 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музыкалық бейне-ресурсты тамашалау, 1-2 сұраққа жауап беру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42986256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Дене шынықтыру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жаттығуларды қарау және орындау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3685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692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F3EAD21-1745-4B41-AF5D-026E059DA88B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06C694AA-30D4-4751-B146-5D90213D44A6}"/>
              </a:ext>
            </a:extLst>
          </p:cNvPr>
          <p:cNvSpPr/>
          <p:nvPr/>
        </p:nvSpPr>
        <p:spPr>
          <a:xfrm>
            <a:off x="332912" y="385894"/>
            <a:ext cx="12170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Оқушыларға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арналған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оқу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тапсырмаларының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болжалды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көлемі</a:t>
            </a:r>
            <a:r>
              <a:rPr lang="ru-RU" sz="2800" dirty="0">
                <a:solidFill>
                  <a:schemeClr val="bg1"/>
                </a:solidFill>
              </a:rPr>
              <a:t> 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1734429-75A2-47BD-9A55-CF2E06BAE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784953"/>
              </p:ext>
            </p:extLst>
          </p:nvPr>
        </p:nvGraphicFramePr>
        <p:xfrm>
          <a:off x="206336" y="1289080"/>
          <a:ext cx="5607750" cy="4894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7829">
                  <a:extLst>
                    <a:ext uri="{9D8B030D-6E8A-4147-A177-3AD203B41FA5}">
                      <a16:colId xmlns="" xmlns:a16="http://schemas.microsoft.com/office/drawing/2014/main" val="3157572897"/>
                    </a:ext>
                  </a:extLst>
                </a:gridCol>
                <a:gridCol w="4239921">
                  <a:extLst>
                    <a:ext uri="{9D8B030D-6E8A-4147-A177-3AD203B41FA5}">
                      <a16:colId xmlns="" xmlns:a16="http://schemas.microsoft.com/office/drawing/2014/main" val="510258424"/>
                    </a:ext>
                  </a:extLst>
                </a:gridCol>
              </a:tblGrid>
              <a:tr h="18396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3-сынып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4305545"/>
                  </a:ext>
                </a:extLst>
              </a:tr>
              <a:tr h="5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kern="1200">
                          <a:effectLst/>
                        </a:rPr>
                        <a:t>Қазақ тілі/Русский язык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- 30-40 сөзден тұратын 1 жаттығу, 1 грамматикалық тапсырма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1494230502"/>
                  </a:ext>
                </a:extLst>
              </a:tr>
              <a:tr h="7134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Математика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сөз есеп және 10-15 есеп; 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сөз есеп және бірнеше амалды 2 өрнек (немесе 1 теңдеу),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ауызша есептеулермен байланысты 1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1280014166"/>
                  </a:ext>
                </a:extLst>
              </a:tr>
              <a:tr h="18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АКТ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ойын формасындағы 1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1961699788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Ағылшын тілі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- 3-5 сөз жаттау;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- 15-20 сөзден тұратын 1-3 жаттығу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3939991943"/>
                  </a:ext>
                </a:extLst>
              </a:tr>
              <a:tr h="183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Әдебиеттік оқу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- 2-3 бет оқу және мәтін бойынша 1 тапсырма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796307989"/>
                  </a:ext>
                </a:extLst>
              </a:tr>
              <a:tr h="5519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Русский язык (Я2)/Қазақ тілі (Т2)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- 15-20 сөзден тұратын 1 жаттығу 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- 3-5 сөз жаттау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1998544769"/>
                  </a:ext>
                </a:extLst>
              </a:tr>
              <a:tr h="18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Дүниетану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- 1,5-2 бет оқу және мәтін бойынша 1 тапсырма орындау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1537273000"/>
                  </a:ext>
                </a:extLst>
              </a:tr>
              <a:tr h="18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Жаратылыстану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- 1,5-2 бет оқу және мәтін бойынша 1 тапсырма орындау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4071930674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Өзін-өзі тану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ауызша тапсырма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жазбаша тапсырма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5-7 сөйлем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817442448"/>
                  </a:ext>
                </a:extLst>
              </a:tr>
              <a:tr h="367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Көркем еңбек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сурет салу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бұйым жасау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1596227774"/>
                  </a:ext>
                </a:extLst>
              </a:tr>
              <a:tr h="5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музыкалық туындыны тыңдау; 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музыкалық бейне-ресурсты тамашалау, 1-2 сұраққа жауап беру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3856703052"/>
                  </a:ext>
                </a:extLst>
              </a:tr>
              <a:tr h="5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Дене шынықтыру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жаттығуларды қарау және орындау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3282371345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FCEEF57E-F64F-4E31-AFB9-41417F864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741935"/>
              </p:ext>
            </p:extLst>
          </p:nvPr>
        </p:nvGraphicFramePr>
        <p:xfrm>
          <a:off x="6096000" y="1289080"/>
          <a:ext cx="5607750" cy="4641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7828">
                  <a:extLst>
                    <a:ext uri="{9D8B030D-6E8A-4147-A177-3AD203B41FA5}">
                      <a16:colId xmlns="" xmlns:a16="http://schemas.microsoft.com/office/drawing/2014/main" val="3529400062"/>
                    </a:ext>
                  </a:extLst>
                </a:gridCol>
                <a:gridCol w="4239922">
                  <a:extLst>
                    <a:ext uri="{9D8B030D-6E8A-4147-A177-3AD203B41FA5}">
                      <a16:colId xmlns="" xmlns:a16="http://schemas.microsoft.com/office/drawing/2014/main" val="880094397"/>
                    </a:ext>
                  </a:extLst>
                </a:gridCol>
              </a:tblGrid>
              <a:tr h="2511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 4-сынып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9689284"/>
                  </a:ext>
                </a:extLst>
              </a:tr>
              <a:tr h="401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kern="1200">
                          <a:effectLst/>
                        </a:rPr>
                        <a:t>Қазақ тілі/Русский язык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- 50-60 сөзден тұратын 1 жаттығу, 1 грамматикалық тапсырма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3129745903"/>
                  </a:ext>
                </a:extLst>
              </a:tr>
              <a:tr h="5958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Математика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сөз есеп и 10-15 есеп; 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сөз есеп және бірнеше амалды 2 өрнек (немесе 1 теңдеу),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ауызша есептеулермен байланысты 1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2119579736"/>
                  </a:ext>
                </a:extLst>
              </a:tr>
              <a:tr h="200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АКТ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ойын формасындағы 1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2118768948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Ағылшын тілі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- 3-5 сөз жаттау, диалог құру (15-20 сөз);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- 20-25 сөзден тұратын 1-2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3318219588"/>
                  </a:ext>
                </a:extLst>
              </a:tr>
              <a:tr h="200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Әдебиеттік оқу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- 3-3,5 бет оқу және мәтін бойынша 1-2 тапсырма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3005758790"/>
                  </a:ext>
                </a:extLst>
              </a:tr>
              <a:tr h="6028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Русский язык (Я2)/Қазақ тілі (Т2)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- 25-30 сөзден тұратын 1 жаттығу 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- 5-7 сөз жаттау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348627643"/>
                  </a:ext>
                </a:extLst>
              </a:tr>
              <a:tr h="200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Дүниетану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- 2-2,5 бет оқу және мәтін бойынша 1 тапсырма орындау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2895870400"/>
                  </a:ext>
                </a:extLst>
              </a:tr>
              <a:tr h="200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Жаратылыстану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- 2-2,5 бет оқу және мәтін бойынша 1 тапсырма орындау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3190268521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Өзін-өзі тану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ауызша тапсырма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жазбаша тапсырма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5-7 сөйлем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907192165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Көркем еңбек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сурет салу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бұйым жасау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3230543304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Музыка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музыкалық туындыны тыңдау; 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музыкалық бейне-ресурсты тамашалау, 1-2 сұраққа жауап беру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113350541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Дене шынықтыру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жаттығуларды қарау және орындау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1125325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463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4EF53212-89DE-4EAD-8287-4590E8B9E996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AE93755-CF8F-4E1F-8908-563D6DD7229A}"/>
              </a:ext>
            </a:extLst>
          </p:cNvPr>
          <p:cNvSpPr/>
          <p:nvPr/>
        </p:nvSpPr>
        <p:spPr>
          <a:xfrm>
            <a:off x="205314" y="385894"/>
            <a:ext cx="12170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Оқушыларға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арналған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оқу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тапсырмаларының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болжалды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көлемі</a:t>
            </a:r>
            <a:r>
              <a:rPr lang="ru-RU" sz="2800" dirty="0">
                <a:solidFill>
                  <a:schemeClr val="bg1"/>
                </a:solidFill>
              </a:rPr>
              <a:t> 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9FDF14A7-14D8-4D99-94C5-F662C7FDA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942975"/>
              </p:ext>
            </p:extLst>
          </p:nvPr>
        </p:nvGraphicFramePr>
        <p:xfrm>
          <a:off x="319614" y="1180355"/>
          <a:ext cx="5281086" cy="5372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0959">
                  <a:extLst>
                    <a:ext uri="{9D8B030D-6E8A-4147-A177-3AD203B41FA5}">
                      <a16:colId xmlns="" xmlns:a16="http://schemas.microsoft.com/office/drawing/2014/main" val="2115929028"/>
                    </a:ext>
                  </a:extLst>
                </a:gridCol>
                <a:gridCol w="4070127">
                  <a:extLst>
                    <a:ext uri="{9D8B030D-6E8A-4147-A177-3AD203B41FA5}">
                      <a16:colId xmlns="" xmlns:a16="http://schemas.microsoft.com/office/drawing/2014/main" val="977214171"/>
                    </a:ext>
                  </a:extLst>
                </a:gridCol>
              </a:tblGrid>
              <a:tr h="229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Пәндер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Оқу тапсырмаларының түрі мен көлемі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4062608847"/>
                  </a:ext>
                </a:extLst>
              </a:tr>
              <a:tr h="61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5-сынып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1889442203"/>
                  </a:ext>
                </a:extLst>
              </a:tr>
              <a:tr h="285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>
                          <a:effectLst/>
                        </a:rPr>
                        <a:t>Қазақ тілі/Русский язык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ауызша жаттығу (55-65 сөз), сабақ тақырыбы бойынша 1 жазбаша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4293991804"/>
                  </a:ext>
                </a:extLst>
              </a:tr>
              <a:tr h="4287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 әдебиеті/Русская литература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- 2-3 бет оқу, мәтінді талдауға арналған 1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2506246806"/>
                  </a:ext>
                </a:extLst>
              </a:tr>
              <a:tr h="4287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/Қазақ тілі мен әдебиеті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(25-35 сөз) және 1 жазбаша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1011919266"/>
                  </a:ext>
                </a:extLst>
              </a:tr>
              <a:tr h="2858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Ағылшын тілі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(10-20 сөз) және 1 жазбаша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3670977564"/>
                  </a:ext>
                </a:extLst>
              </a:tr>
              <a:tr h="4287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Математика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бекітуге арналған 1 сөз есеп және </a:t>
                      </a:r>
                      <a:r>
                        <a:rPr lang="en-US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өрнек</a:t>
                      </a:r>
                      <a:r>
                        <a:rPr lang="en-US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аналогия бойынша 2 сөз есеп, немесе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бекітуге арналған 1 сөз есеп және 8 есеп.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760523437"/>
                  </a:ext>
                </a:extLst>
              </a:tr>
              <a:tr h="714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Информатика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интерактивтік тест тапсырмасы немесе 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- 3-5 сұраққа жауап беру; 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практикалық тапсырма (ақпаратты беру-қабылдау бойынша кестені толтыру немесе сызба сызу немесе ақпаратты беру, қабылдау процесін не ақпаратты кодтау-декодтау процесін анықтау)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2809981424"/>
                  </a:ext>
                </a:extLst>
              </a:tr>
              <a:tr h="571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Жаратылыстану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параграф,  2-3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бет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және/немесе тақырып бойынша 1 бейне-ресурс көру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дәптерге жазу негізінде сабақ тақырыбы бойынша 1 практикалық жұмыс орындау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1684179819"/>
                  </a:ext>
                </a:extLst>
              </a:tr>
              <a:tr h="2858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Қазақстан тарихы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бір дұрыс жауапты таңдаумен 1 тест-тапсырмасы; немесе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кестені толтыру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3122873646"/>
                  </a:ext>
                </a:extLst>
              </a:tr>
              <a:tr h="2858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Дүниежүзі тарихы</a:t>
                      </a:r>
                      <a:r>
                        <a:rPr lang="en-US" sz="900">
                          <a:effectLst/>
                        </a:rPr>
                        <a:t>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бір дұрыс жауапты таңдаумен 1 тест-тапсырмасы; 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кестені толтыру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1131296423"/>
                  </a:ext>
                </a:extLst>
              </a:tr>
              <a:tr h="2858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Өзін-өзі тану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 беттен көп емес оқу және мәтін бойынша 2-3 сұраққа жауап беру 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3756954930"/>
                  </a:ext>
                </a:extLst>
              </a:tr>
              <a:tr h="2858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Музыка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музыкалық туындыны тыңдау және 2-3 сұраққа жауап беру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1556682157"/>
                  </a:ext>
                </a:extLst>
              </a:tr>
              <a:tr h="289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Көркем еңбек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оқу тапсырмасы (сурет немесе бұйым) және 2-3 сұраққа жауап беру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2866257298"/>
                  </a:ext>
                </a:extLst>
              </a:tr>
              <a:tr h="4287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Дене шынықтыру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278" marR="4027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физикалық жаттығулар кешенін қарау және орындау 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78" marR="40278" marT="0" marB="0"/>
                </a:tc>
                <a:extLst>
                  <a:ext uri="{0D108BD9-81ED-4DB2-BD59-A6C34878D82A}">
                    <a16:rowId xmlns="" xmlns:a16="http://schemas.microsoft.com/office/drawing/2014/main" val="2783773273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4384A2A2-2CEF-4764-8039-61CA0A8BA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99143"/>
              </p:ext>
            </p:extLst>
          </p:nvPr>
        </p:nvGraphicFramePr>
        <p:xfrm>
          <a:off x="6096000" y="1188724"/>
          <a:ext cx="5670314" cy="5364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0210">
                  <a:extLst>
                    <a:ext uri="{9D8B030D-6E8A-4147-A177-3AD203B41FA5}">
                      <a16:colId xmlns="" xmlns:a16="http://schemas.microsoft.com/office/drawing/2014/main" val="3348578520"/>
                    </a:ext>
                  </a:extLst>
                </a:gridCol>
                <a:gridCol w="4370104">
                  <a:extLst>
                    <a:ext uri="{9D8B030D-6E8A-4147-A177-3AD203B41FA5}">
                      <a16:colId xmlns="" xmlns:a16="http://schemas.microsoft.com/office/drawing/2014/main" val="2781964780"/>
                    </a:ext>
                  </a:extLst>
                </a:gridCol>
              </a:tblGrid>
              <a:tr h="30723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6-сынып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89542121"/>
                  </a:ext>
                </a:extLst>
              </a:tr>
              <a:tr h="307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>
                          <a:effectLst/>
                        </a:rPr>
                        <a:t>Қазақ тілі/Русский язык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ауызша жаттығу (65-75 сөз), сабақ тақырыбы бойынша 1 жазбаша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3328794835"/>
                  </a:ext>
                </a:extLst>
              </a:tr>
              <a:tr h="460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 әдебиеті/Русская литература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- 2-3 бет оқу, мәтінді талдауға арналған 1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2261778501"/>
                  </a:ext>
                </a:extLst>
              </a:tr>
              <a:tr h="460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/Қазақ тілі мен әдебиеті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(30-40 сөз) және 1 жазбаша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3181674275"/>
                  </a:ext>
                </a:extLst>
              </a:tr>
              <a:tr h="307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Ағылшын тілі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(15-25 сөз) және 1 жазбаша жаттығу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1459615398"/>
                  </a:ext>
                </a:extLst>
              </a:tr>
              <a:tr h="460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Математика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бекітуге арналған 2 сөз есеп және 6 өрнек</a:t>
                      </a:r>
                      <a:r>
                        <a:rPr lang="en-US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аналогия бойынша 3 сөз есеп, 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бекітуге арналған 2 сөз есеп және 10 есеп.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381004675"/>
                  </a:ext>
                </a:extLst>
              </a:tr>
              <a:tr h="703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Информатика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интерактивтік тест тапсырмасы және 2-3 сұраққа жауап беру; 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практикалық тапсырма (кестені толтыру: есептеуіш техниканың немесе компьютер құрылғыларының даму буындары бойынша немесе компьютер құрылғыларының өзара байланысы сызбасын салу және т.б.)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1526911784"/>
                  </a:ext>
                </a:extLst>
              </a:tr>
              <a:tr h="468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Жаратылыстану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параграф,  2-3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бет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және/немесе тақырып бойынша 1 бейне-ресурс көру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дәптерге жазу негізінде сабақ тақырыбы бойынша 1 практикалық жұмыс орындау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969817794"/>
                  </a:ext>
                </a:extLst>
              </a:tr>
              <a:tr h="307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Қазақстан тарихы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бір дұрыс жауапты таңдаумен 1 тест-тапсырмасы; немесе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кестені толтыру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2511114973"/>
                  </a:ext>
                </a:extLst>
              </a:tr>
              <a:tr h="307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Дүниежүзі тарихы</a:t>
                      </a:r>
                      <a:r>
                        <a:rPr lang="en-US" sz="900">
                          <a:effectLst/>
                        </a:rPr>
                        <a:t>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бір дұрыс жауапты таңдаумен 1 тест-тапсырмасы; 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кестені толтыру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4060806718"/>
                  </a:ext>
                </a:extLst>
              </a:tr>
              <a:tr h="307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Өзін-өзі тану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 беттен көп емес оқу және мәтін бойынша 2-3 сұраққа жауап беру 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3450363218"/>
                  </a:ext>
                </a:extLst>
              </a:tr>
              <a:tr h="307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Музыка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музыкалық туындыны тыңдау және 2-3 сұраққа жауап беру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2752889396"/>
                  </a:ext>
                </a:extLst>
              </a:tr>
              <a:tr h="307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Көркем еңбек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оқу тапсырмасы (сурет немесе бұйым) және 2-3 сұраққа жауап беру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541172631"/>
                  </a:ext>
                </a:extLst>
              </a:tr>
              <a:tr h="3516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Дене шынықтыру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44" marR="3924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физикалық жаттығулар кешенін қарау және орындау 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44" marR="39244" marT="0" marB="0"/>
                </a:tc>
                <a:extLst>
                  <a:ext uri="{0D108BD9-81ED-4DB2-BD59-A6C34878D82A}">
                    <a16:rowId xmlns="" xmlns:a16="http://schemas.microsoft.com/office/drawing/2014/main" val="1626511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74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C6DA08C-13CC-4ABF-8634-9CCE7426032C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691251" y="1906063"/>
            <a:ext cx="75584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chemeClr val="accent2"/>
                </a:solidFill>
              </a:rPr>
              <a:t>Өткізу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күні</a:t>
            </a:r>
            <a:r>
              <a:rPr lang="ru-RU" sz="2000" b="1" dirty="0">
                <a:solidFill>
                  <a:schemeClr val="accent2"/>
                </a:solidFill>
              </a:rPr>
              <a:t>: </a:t>
            </a:r>
            <a:r>
              <a:rPr lang="ru-RU" sz="2000" dirty="0">
                <a:solidFill>
                  <a:srgbClr val="0070C0"/>
                </a:solidFill>
              </a:rPr>
              <a:t>20 </a:t>
            </a:r>
            <a:r>
              <a:rPr lang="ru-RU" sz="2000" dirty="0" err="1">
                <a:solidFill>
                  <a:srgbClr val="0070C0"/>
                </a:solidFill>
              </a:rPr>
              <a:t>тамыз</a:t>
            </a:r>
            <a:r>
              <a:rPr lang="ru-RU" sz="2000" dirty="0">
                <a:solidFill>
                  <a:srgbClr val="0070C0"/>
                </a:solidFill>
              </a:rPr>
              <a:t> 2020 </a:t>
            </a:r>
            <a:r>
              <a:rPr lang="ru-RU" sz="2000" dirty="0" err="1">
                <a:solidFill>
                  <a:srgbClr val="0070C0"/>
                </a:solidFill>
              </a:rPr>
              <a:t>жыл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b="1" dirty="0">
              <a:solidFill>
                <a:schemeClr val="accent2"/>
              </a:solidFill>
            </a:endParaRPr>
          </a:p>
          <a:p>
            <a:pPr algn="just"/>
            <a:r>
              <a:rPr lang="ru-RU" sz="2000" b="1" dirty="0" err="1">
                <a:solidFill>
                  <a:schemeClr val="accent2"/>
                </a:solidFill>
              </a:rPr>
              <a:t>Ата-аналар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жиналысының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мақсаты</a:t>
            </a:r>
            <a:r>
              <a:rPr lang="ru-RU" sz="2000" b="1" dirty="0">
                <a:solidFill>
                  <a:schemeClr val="accent2"/>
                </a:solidFill>
              </a:rPr>
              <a:t>:</a:t>
            </a:r>
          </a:p>
          <a:p>
            <a:pPr algn="just"/>
            <a:r>
              <a:rPr lang="kk-KZ" sz="2000" b="1" dirty="0">
                <a:solidFill>
                  <a:schemeClr val="accent2"/>
                </a:solidFill>
              </a:rPr>
              <a:t> </a:t>
            </a:r>
          </a:p>
          <a:p>
            <a:r>
              <a:rPr lang="kk-KZ" sz="2000" dirty="0">
                <a:solidFill>
                  <a:srgbClr val="0070C0"/>
                </a:solidFill>
              </a:rPr>
              <a:t>коронавирустық инфекцияның таралуына жол бермеуге байланысты карантиндік шаралар жағдайында жаңа </a:t>
            </a:r>
          </a:p>
          <a:p>
            <a:r>
              <a:rPr lang="kk-KZ" sz="2000" dirty="0">
                <a:solidFill>
                  <a:srgbClr val="0070C0"/>
                </a:solidFill>
              </a:rPr>
              <a:t>2020-2021 оқу жылындағы оқытудың ерекшеліктері туралы ата-аналарды (балалардың заңды өкілдерін) хабардар ету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b="1" dirty="0">
              <a:solidFill>
                <a:schemeClr val="accent2"/>
              </a:solidFill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2" name="Picture 30" descr="Буклет &quot;Вместе весело шагать&quot; содержит подборку совместных игр для ...">
            <a:extLst>
              <a:ext uri="{FF2B5EF4-FFF2-40B4-BE49-F238E27FC236}">
                <a16:creationId xmlns="" xmlns:a16="http://schemas.microsoft.com/office/drawing/2014/main" id="{E47C6CA3-50F4-44BF-8DFF-6BD245B12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04" y="2248028"/>
            <a:ext cx="2788504" cy="184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1222026" y="422729"/>
            <a:ext cx="9734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жалпыреспубликалық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ата-аналар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жиналысы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51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F742DA33-4756-4DCF-BFAE-06A3BE9BF43C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AFA9776-3481-4EF3-A97F-C598AC03B53C}"/>
              </a:ext>
            </a:extLst>
          </p:cNvPr>
          <p:cNvSpPr/>
          <p:nvPr/>
        </p:nvSpPr>
        <p:spPr>
          <a:xfrm>
            <a:off x="205314" y="385894"/>
            <a:ext cx="12170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bg1"/>
                </a:solidFill>
              </a:rPr>
              <a:t>Оқушыларға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арналған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оқу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тапсырмаларының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болжалды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көлемі</a:t>
            </a:r>
            <a:r>
              <a:rPr lang="ru-RU" sz="2800" dirty="0">
                <a:solidFill>
                  <a:schemeClr val="bg1"/>
                </a:solidFill>
              </a:rPr>
              <a:t> 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91FEB673-4759-4E6E-8070-B32E63C18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326626"/>
              </p:ext>
            </p:extLst>
          </p:nvPr>
        </p:nvGraphicFramePr>
        <p:xfrm>
          <a:off x="205314" y="1066162"/>
          <a:ext cx="5462287" cy="56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2511">
                  <a:extLst>
                    <a:ext uri="{9D8B030D-6E8A-4147-A177-3AD203B41FA5}">
                      <a16:colId xmlns="" xmlns:a16="http://schemas.microsoft.com/office/drawing/2014/main" val="2531432157"/>
                    </a:ext>
                  </a:extLst>
                </a:gridCol>
                <a:gridCol w="4209776">
                  <a:extLst>
                    <a:ext uri="{9D8B030D-6E8A-4147-A177-3AD203B41FA5}">
                      <a16:colId xmlns="" xmlns:a16="http://schemas.microsoft.com/office/drawing/2014/main" val="579089588"/>
                    </a:ext>
                  </a:extLst>
                </a:gridCol>
              </a:tblGrid>
              <a:tr h="10521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7-сынып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14307285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>
                          <a:effectLst/>
                        </a:rPr>
                        <a:t>Қазақ тілі/Русский язык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ауызша жаттығу (75-85 сөз), сабақ тақырыбы бойынша 1 жазбаша жаттығу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132984602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 әдебиеті/Русская литература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- 2-3 бет оқу, мәтінді талдауға арналған 1 жаттығу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728281468"/>
                  </a:ext>
                </a:extLst>
              </a:tr>
              <a:tr h="376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/Қазақ тілі мен әдебиеті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(35-45 сөз) және 1 жазбаша жаттығу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1016672039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Ағылшын тілі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(20-30 сөз) және 1 жазбаша жаттығу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1934453208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Алгебра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</a:t>
                      </a:r>
                      <a:r>
                        <a:rPr lang="en-US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есеп</a:t>
                      </a:r>
                      <a:r>
                        <a:rPr lang="en-US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85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</a:t>
                      </a: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12 есеп</a:t>
                      </a:r>
                      <a:endParaRPr lang="ru-RU" sz="85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258471054"/>
                  </a:ext>
                </a:extLst>
              </a:tr>
              <a:tr h="94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Геометрия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3-5 сұраққа жауап беру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382485270"/>
                  </a:ext>
                </a:extLst>
              </a:tr>
              <a:tr h="6593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Информатика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интерактивтік тест тапсырмасы және 2-3 сұраққа жауап беру; 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практикалық тапсырма (ақпаратты өлшеу бірліктерінің бірінен екіншісіне ауыстыру/жад түрлері бойынша кесте толтыру/мұрағаттан файлдарды алып шығу/мұрағаттарды құру, компьютерді зиянды бағдарламалардан қорғау және т.б.)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2286024296"/>
                  </a:ext>
                </a:extLst>
              </a:tr>
              <a:tr h="376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Физика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3-5 бет аралығында және 1-2 есепті шешу; 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3-5 бет аралығында және зертханалық жұмысты орындау.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2492844352"/>
                  </a:ext>
                </a:extLst>
              </a:tr>
              <a:tr h="376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Химия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3-5 бет аралығында және 1-2 есепті шешу; 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тақырып бойынша 1 бейне-ресурсты қарау және 3-5 сұраққа жауап беру.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23221533"/>
                  </a:ext>
                </a:extLst>
              </a:tr>
              <a:tr h="376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Биология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параграф, 2-3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бет аралығында және 3-5 сұраққа жауап беру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беру.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1317577627"/>
                  </a:ext>
                </a:extLst>
              </a:tr>
              <a:tr h="376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География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параграф, 2-3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бет аралығында және 3-5 сұраққа жауап беру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беру.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4225804840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Қазақстан тарихы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бір дұрыс жауапты таңдаумен 1 тест-тапсырмасы; 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кестені толтыру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2949736465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Дүниежүзі тарихы</a:t>
                      </a:r>
                      <a:r>
                        <a:rPr lang="en-US" sz="900">
                          <a:effectLst/>
                        </a:rPr>
                        <a:t>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бір дұрыс жауапты таңдаумен 1 тест-тапсырмасы; 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кестені толтыру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3416398059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Өзін-өзі тану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 беттен көп емес оқу және мәтін бойынша 2-3 сұраққа жауап беру 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261828997"/>
                  </a:ext>
                </a:extLst>
              </a:tr>
              <a:tr h="376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Көркем еңбек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параграф,  2-3 бет аралығында және 2-3 сұраққа жауап беру; 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беру.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163329324"/>
                  </a:ext>
                </a:extLst>
              </a:tr>
              <a:tr h="282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Дене шынықтыру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39" marR="331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физикалық жаттығулар кешенін қарау және орындау 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139" marR="33139" marT="0" marB="0"/>
                </a:tc>
                <a:extLst>
                  <a:ext uri="{0D108BD9-81ED-4DB2-BD59-A6C34878D82A}">
                    <a16:rowId xmlns="" xmlns:a16="http://schemas.microsoft.com/office/drawing/2014/main" val="151358943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8EC2CE5D-7476-4CD3-92A4-54CD0228A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0668"/>
              </p:ext>
            </p:extLst>
          </p:nvPr>
        </p:nvGraphicFramePr>
        <p:xfrm>
          <a:off x="6084863" y="1074461"/>
          <a:ext cx="5901823" cy="5689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3295">
                  <a:extLst>
                    <a:ext uri="{9D8B030D-6E8A-4147-A177-3AD203B41FA5}">
                      <a16:colId xmlns="" xmlns:a16="http://schemas.microsoft.com/office/drawing/2014/main" val="1082353897"/>
                    </a:ext>
                  </a:extLst>
                </a:gridCol>
                <a:gridCol w="4548528">
                  <a:extLst>
                    <a:ext uri="{9D8B030D-6E8A-4147-A177-3AD203B41FA5}">
                      <a16:colId xmlns="" xmlns:a16="http://schemas.microsoft.com/office/drawing/2014/main" val="1101642420"/>
                    </a:ext>
                  </a:extLst>
                </a:gridCol>
              </a:tblGrid>
              <a:tr h="25164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8</a:t>
                      </a:r>
                      <a:r>
                        <a:rPr lang="kk-KZ" sz="850" dirty="0">
                          <a:effectLst/>
                        </a:rPr>
                        <a:t>-сынып</a:t>
                      </a:r>
                      <a:endParaRPr lang="ru-RU" sz="8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dirty="0">
                          <a:effectLst/>
                        </a:rPr>
                        <a:t> </a:t>
                      </a:r>
                      <a:endParaRPr lang="ru-RU" sz="8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7322476"/>
                  </a:ext>
                </a:extLst>
              </a:tr>
              <a:tr h="284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kern="1200">
                          <a:effectLst/>
                        </a:rPr>
                        <a:t>Қазақ тілі/Русский язык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ауызша жаттығу (85-95 сөз), сабақ тақырыбы бойынша 1 жазбаша жаттығу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12126414"/>
                  </a:ext>
                </a:extLst>
              </a:tr>
              <a:tr h="284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>
                          <a:effectLst/>
                        </a:rPr>
                        <a:t>Қазақ әдебиеті/Русская литература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- 3-5 бет оқу, мәтінді талдауға арналған 1-2 жаттығу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873369745"/>
                  </a:ext>
                </a:extLst>
              </a:tr>
              <a:tr h="3799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Русский язык и литература</a:t>
                      </a:r>
                      <a:r>
                        <a:rPr lang="kk-KZ" sz="850">
                          <a:effectLst/>
                        </a:rPr>
                        <a:t>/Қазақ тілі мен әдебиеті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(40-50 сөз) және 1 жазбаша жаттығу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836227410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>
                          <a:effectLst/>
                        </a:rPr>
                        <a:t>Ағылшын тілі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(30-40 сөз) және 1 жазбаша жаттығу</a:t>
                      </a:r>
                      <a:endParaRPr lang="ru-RU" sz="85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3615106414"/>
                  </a:ext>
                </a:extLst>
              </a:tr>
              <a:tr h="251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Алгебра 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</a:t>
                      </a:r>
                      <a:r>
                        <a:rPr lang="en-US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есеп</a:t>
                      </a:r>
                      <a:r>
                        <a:rPr lang="en-US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12 есеп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2469144161"/>
                  </a:ext>
                </a:extLst>
              </a:tr>
              <a:tr h="1258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Геометрия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3-5 сұраққа жауап беру</a:t>
                      </a:r>
                      <a:endParaRPr lang="ru-RU" sz="85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3410938712"/>
                  </a:ext>
                </a:extLst>
              </a:tr>
              <a:tr h="664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Информатика 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интерактивтік тест тапсырмасы және 2-3 сұраққа жауап беру; немесе; немесе  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практикалық тапсырма ( алафит қуаттылығын есептеу/ алфавит символын екілік кодпен кодтау, процессордың адрестік кеңістігін есептеу /процессорды сипаттамалары бойынша таңдау/ желінің өткізгіштік қабілетін анықтау және т.б.)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2706571584"/>
                  </a:ext>
                </a:extLst>
              </a:tr>
              <a:tr h="3799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Физика 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3-5 бет аралығында және 1-2 есепті шешу; 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параграф, 3-5 аралығында және зертханалық жұмысты орындау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2988118879"/>
                  </a:ext>
                </a:extLst>
              </a:tr>
              <a:tr h="3799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Химия 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3-5 бет аралығында және 1-2 есепті шешу; 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тақырып бойынша 1 бейне-ресурсты қарау және 3-5 сұраққа жауап беру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1173819309"/>
                  </a:ext>
                </a:extLst>
              </a:tr>
              <a:tr h="3799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Биология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параграф, 2-3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бет аралығында және 3-5 сұраққа жауап беру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2714304509"/>
                  </a:ext>
                </a:extLst>
              </a:tr>
              <a:tr h="3799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География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параграф, 2-3 </a:t>
                      </a: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бет аралығында және 3-5 сұраққа жауап беру</a:t>
                      </a:r>
                      <a:r>
                        <a:rPr lang="ru-RU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85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85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3254052100"/>
                  </a:ext>
                </a:extLst>
              </a:tr>
              <a:tr h="3799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>
                          <a:effectLst/>
                        </a:rPr>
                        <a:t>Қазақстан тарихы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параграф, 2-3 </a:t>
                      </a: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бет аралығында және 3-5 сұраққа жауап беру</a:t>
                      </a:r>
                      <a:r>
                        <a:rPr lang="ru-RU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85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85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2655421309"/>
                  </a:ext>
                </a:extLst>
              </a:tr>
              <a:tr h="3799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>
                          <a:effectLst/>
                        </a:rPr>
                        <a:t>Дүниежүзі тарихы</a:t>
                      </a:r>
                      <a:r>
                        <a:rPr lang="en-US" sz="850">
                          <a:effectLst/>
                        </a:rPr>
                        <a:t> 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параграф, 2-3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бет аралығында және 3-5 сұраққа жауап беру</a:t>
                      </a:r>
                      <a:r>
                        <a:rPr lang="ru-RU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1557169522"/>
                  </a:ext>
                </a:extLst>
              </a:tr>
              <a:tr h="284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>
                          <a:effectLst/>
                        </a:rPr>
                        <a:t>Өзін-өзі тану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 беттен көп емес оқу және мәтін бойынша 2-3 сұраққа жауап беру </a:t>
                      </a:r>
                      <a:endParaRPr lang="ru-RU" sz="85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85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3465608263"/>
                  </a:ext>
                </a:extLst>
              </a:tr>
              <a:tr h="3799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>
                          <a:effectLst/>
                        </a:rPr>
                        <a:t>Көркем еңбек 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параграф,  2-3 бет аралығында және 2-3 сұраққа жауап беру; немесе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соған қатысты 1 тапсырманы орындау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2757241556"/>
                  </a:ext>
                </a:extLst>
              </a:tr>
              <a:tr h="2746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>
                          <a:effectLst/>
                        </a:rPr>
                        <a:t>Дене шынықтыру</a:t>
                      </a:r>
                      <a:endParaRPr lang="ru-RU" sz="8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85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физикалық жаттығулар кешенін қарау және орындау </a:t>
                      </a:r>
                      <a:endParaRPr lang="ru-RU" sz="85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13438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820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F742DA33-4756-4DCF-BFAE-06A3BE9BF43C}"/>
              </a:ext>
            </a:extLst>
          </p:cNvPr>
          <p:cNvSpPr/>
          <p:nvPr/>
        </p:nvSpPr>
        <p:spPr>
          <a:xfrm>
            <a:off x="0" y="237613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6E7C20E-2246-42CF-B9A6-FDDD72F23D2F}"/>
              </a:ext>
            </a:extLst>
          </p:cNvPr>
          <p:cNvSpPr/>
          <p:nvPr/>
        </p:nvSpPr>
        <p:spPr>
          <a:xfrm>
            <a:off x="270364" y="288895"/>
            <a:ext cx="12170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Оқушыларға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арналған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оқу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тапсырмаларының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болжалды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көлемі</a:t>
            </a:r>
            <a:r>
              <a:rPr lang="ru-RU" sz="2800" dirty="0">
                <a:solidFill>
                  <a:schemeClr val="bg1"/>
                </a:solidFill>
              </a:rPr>
              <a:t> 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C12ED354-921A-4699-A07F-ED0509263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84948"/>
              </p:ext>
            </p:extLst>
          </p:nvPr>
        </p:nvGraphicFramePr>
        <p:xfrm>
          <a:off x="210067" y="956087"/>
          <a:ext cx="5626554" cy="5634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0177">
                  <a:extLst>
                    <a:ext uri="{9D8B030D-6E8A-4147-A177-3AD203B41FA5}">
                      <a16:colId xmlns="" xmlns:a16="http://schemas.microsoft.com/office/drawing/2014/main" val="240911977"/>
                    </a:ext>
                  </a:extLst>
                </a:gridCol>
                <a:gridCol w="4336377">
                  <a:extLst>
                    <a:ext uri="{9D8B030D-6E8A-4147-A177-3AD203B41FA5}">
                      <a16:colId xmlns="" xmlns:a16="http://schemas.microsoft.com/office/drawing/2014/main" val="680035837"/>
                    </a:ext>
                  </a:extLst>
                </a:gridCol>
              </a:tblGrid>
              <a:tr h="15840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9-сынып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5398185"/>
                  </a:ext>
                </a:extLst>
              </a:tr>
              <a:tr h="290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>
                          <a:effectLst/>
                        </a:rPr>
                        <a:t>Қазақ тілі/Русский язык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ауызша жаттығу (90-100 сөз), сабақ тақырыбы бойынша 1 жазбаша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2436868488"/>
                  </a:ext>
                </a:extLst>
              </a:tr>
              <a:tr h="29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 әдебиеті/Русская литература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- 5-10 бет оқу, мәтінді талдауға арналған 1-2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1931716384"/>
                  </a:ext>
                </a:extLst>
              </a:tr>
              <a:tr h="3879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/Қазақ тілі мен әдебиеті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(44-55 сөз) және 1 жазбаша жаттығу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115382169"/>
                  </a:ext>
                </a:extLst>
              </a:tr>
              <a:tr h="193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Ағылшын тілі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(40-50 сөз) және 1 жазбаша жаттығу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1413606300"/>
                  </a:ext>
                </a:extLst>
              </a:tr>
              <a:tr h="193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Алгебра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10 есеп</a:t>
                      </a:r>
                      <a:r>
                        <a:rPr lang="en-US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12 есеп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3428099766"/>
                  </a:ext>
                </a:extLst>
              </a:tr>
              <a:tr h="969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Геометрия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3-5 сұраққа жауап беру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2263339731"/>
                  </a:ext>
                </a:extLst>
              </a:tr>
              <a:tr h="484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Информатика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интерактивтік тест тапсырмасы және 2-3 сұраққа жауап беру; немесе; немесе  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практикалық тапсырма (ақпараттың қасиетін анықтау/бұлт технологияларын пайдаланумен құжаттармен өзара жұмыс/компьютер құнын есептеу және т.б.)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2902252133"/>
                  </a:ext>
                </a:extLst>
              </a:tr>
              <a:tr h="3879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Физика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3-5 бет аралығында және 1-2 есепті шешу; 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3-5 аралығында және зертханалық жұмысты орындау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3824636885"/>
                  </a:ext>
                </a:extLst>
              </a:tr>
              <a:tr h="3879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Химия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3-5 бет аралығында және 1-2 есепті шешу; 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тақырып бойынша 1 бейне-ресурсты қарау және 3-5 сұраққа жауап беру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714585539"/>
                  </a:ext>
                </a:extLst>
              </a:tr>
              <a:tr h="29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Биология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 </a:t>
                      </a: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және 3-5 сұраққа жауап беру</a:t>
                      </a:r>
                      <a:r>
                        <a:rPr lang="ru-RU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2139286116"/>
                  </a:ext>
                </a:extLst>
              </a:tr>
              <a:tr h="29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География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 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және 3-5 сұраққа жауап беру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1263131282"/>
                  </a:ext>
                </a:extLst>
              </a:tr>
              <a:tr h="29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Қазақстан тарихы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 және </a:t>
                      </a: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3-5 сұраққа жауап беру</a:t>
                      </a:r>
                      <a:r>
                        <a:rPr lang="ru-RU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3085778628"/>
                  </a:ext>
                </a:extLst>
              </a:tr>
              <a:tr h="29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Дүниежүзі тарихы</a:t>
                      </a:r>
                      <a:r>
                        <a:rPr lang="en-US" sz="900">
                          <a:effectLst/>
                        </a:rPr>
                        <a:t>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параграф,  </a:t>
                      </a: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және 3-5 сұраққа жауап беру</a:t>
                      </a:r>
                      <a:r>
                        <a:rPr lang="ru-RU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2521053205"/>
                  </a:ext>
                </a:extLst>
              </a:tr>
              <a:tr h="193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Құқық негіздері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3-5 сұраққа жауап беру,  1 құқықтық жағдайды шешу</a:t>
                      </a:r>
                      <a:endParaRPr lang="ru-RU" sz="9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1779190176"/>
                  </a:ext>
                </a:extLst>
              </a:tr>
              <a:tr h="29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Өзін-өзі тану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 беттен көп емес оқу және мәтін бойынша 2-3 сұраққа жауап беру 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3897459264"/>
                  </a:ext>
                </a:extLst>
              </a:tr>
              <a:tr h="3879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Көркем еңбек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параграф,  2-3 бет аралығында және 2-3 сұраққа жауап беру; немесе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соған қатысты 1 тапсырманы орындау.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419091020"/>
                  </a:ext>
                </a:extLst>
              </a:tr>
              <a:tr h="29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Дене шынықтыру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19" marR="3241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физикалық жаттығулар кешенін қарау және орындау </a:t>
                      </a:r>
                      <a:endParaRPr lang="ru-RU" sz="9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19" marR="32419" marT="0" marB="0"/>
                </a:tc>
                <a:extLst>
                  <a:ext uri="{0D108BD9-81ED-4DB2-BD59-A6C34878D82A}">
                    <a16:rowId xmlns="" xmlns:a16="http://schemas.microsoft.com/office/drawing/2014/main" val="3240226994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D4C3CD58-D634-4936-BD6A-963B2F924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662802"/>
              </p:ext>
            </p:extLst>
          </p:nvPr>
        </p:nvGraphicFramePr>
        <p:xfrm>
          <a:off x="6235700" y="945334"/>
          <a:ext cx="5397500" cy="5645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826">
                  <a:extLst>
                    <a:ext uri="{9D8B030D-6E8A-4147-A177-3AD203B41FA5}">
                      <a16:colId xmlns="" xmlns:a16="http://schemas.microsoft.com/office/drawing/2014/main" val="3115171969"/>
                    </a:ext>
                  </a:extLst>
                </a:gridCol>
                <a:gridCol w="4159674">
                  <a:extLst>
                    <a:ext uri="{9D8B030D-6E8A-4147-A177-3AD203B41FA5}">
                      <a16:colId xmlns="" xmlns:a16="http://schemas.microsoft.com/office/drawing/2014/main" val="3203243052"/>
                    </a:ext>
                  </a:extLst>
                </a:gridCol>
              </a:tblGrid>
              <a:tr h="17915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10-сынып (ҚГБ)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9021364"/>
                  </a:ext>
                </a:extLst>
              </a:tr>
              <a:tr h="179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Пәндер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 тапсырмаларының түрі мен көлемі 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622" marR="49622" marT="0" marB="0"/>
                </a:tc>
                <a:extLst>
                  <a:ext uri="{0D108BD9-81ED-4DB2-BD59-A6C34878D82A}">
                    <a16:rowId xmlns="" xmlns:a16="http://schemas.microsoft.com/office/drawing/2014/main" val="4200084604"/>
                  </a:ext>
                </a:extLst>
              </a:tr>
              <a:tr h="358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>
                          <a:effectLst/>
                        </a:rPr>
                        <a:t>Қазақ тілі/Русский язык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ауызша жаттығу (100-110 сөз), сабақ тақырыбы бойынша 1 жазбаша жаттығу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622" marR="49622" marT="0" marB="0"/>
                </a:tc>
                <a:extLst>
                  <a:ext uri="{0D108BD9-81ED-4DB2-BD59-A6C34878D82A}">
                    <a16:rowId xmlns="" xmlns:a16="http://schemas.microsoft.com/office/drawing/2014/main" val="2747883507"/>
                  </a:ext>
                </a:extLst>
              </a:tr>
              <a:tr h="537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 әдебиеті/Русская литература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- 10-15 бет оқу, мәтінді талдауға арналған 1-2 жаттығу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622" marR="49622" marT="0" marB="0"/>
                </a:tc>
                <a:extLst>
                  <a:ext uri="{0D108BD9-81ED-4DB2-BD59-A6C34878D82A}">
                    <a16:rowId xmlns="" xmlns:a16="http://schemas.microsoft.com/office/drawing/2014/main" val="180706988"/>
                  </a:ext>
                </a:extLst>
              </a:tr>
              <a:tr h="537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/Қазақ тілі мен әдебиеті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(50-60 сөз) және 1 жазбаша жаттығу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622" marR="49622" marT="0" marB="0"/>
                </a:tc>
                <a:extLst>
                  <a:ext uri="{0D108BD9-81ED-4DB2-BD59-A6C34878D82A}">
                    <a16:rowId xmlns="" xmlns:a16="http://schemas.microsoft.com/office/drawing/2014/main" val="838091819"/>
                  </a:ext>
                </a:extLst>
              </a:tr>
              <a:tr h="3583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Ағылшын тілі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(45-55 сөз) және 1 жазбаша жаттығу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622" marR="49622" marT="0" marB="0"/>
                </a:tc>
                <a:extLst>
                  <a:ext uri="{0D108BD9-81ED-4DB2-BD59-A6C34878D82A}">
                    <a16:rowId xmlns="" xmlns:a16="http://schemas.microsoft.com/office/drawing/2014/main" val="187021795"/>
                  </a:ext>
                </a:extLst>
              </a:tr>
              <a:tr h="537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Алгебра және анализ бастамалары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8 есеп</a:t>
                      </a: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10 есеп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622" marR="49622" marT="0" marB="0"/>
                </a:tc>
                <a:extLst>
                  <a:ext uri="{0D108BD9-81ED-4DB2-BD59-A6C34878D82A}">
                    <a16:rowId xmlns="" xmlns:a16="http://schemas.microsoft.com/office/drawing/2014/main" val="1318080918"/>
                  </a:ext>
                </a:extLst>
              </a:tr>
              <a:tr h="179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Геометрия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3-5 сұраққа жауап беру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622" marR="49622" marT="0" marB="0"/>
                </a:tc>
                <a:extLst>
                  <a:ext uri="{0D108BD9-81ED-4DB2-BD59-A6C34878D82A}">
                    <a16:rowId xmlns="" xmlns:a16="http://schemas.microsoft.com/office/drawing/2014/main" val="2647992720"/>
                  </a:ext>
                </a:extLst>
              </a:tr>
              <a:tr h="3583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Информатика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интерактивтік тест тапсырмасы  және 2-3 сұраққа жауап беру; немесе сабақ тақырыбы бойынша 2 практикалық тапсырма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622" marR="49622" marT="0" marB="0"/>
                </a:tc>
                <a:extLst>
                  <a:ext uri="{0D108BD9-81ED-4DB2-BD59-A6C34878D82A}">
                    <a16:rowId xmlns="" xmlns:a16="http://schemas.microsoft.com/office/drawing/2014/main" val="2788534155"/>
                  </a:ext>
                </a:extLst>
              </a:tr>
              <a:tr h="518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Қазақстан тарихы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беру.</a:t>
                      </a:r>
                      <a:endParaRPr lang="ru-RU" sz="11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622" marR="49622" marT="0" marB="0"/>
                </a:tc>
                <a:extLst>
                  <a:ext uri="{0D108BD9-81ED-4DB2-BD59-A6C34878D82A}">
                    <a16:rowId xmlns="" xmlns:a16="http://schemas.microsoft.com/office/drawing/2014/main" val="2923256645"/>
                  </a:ext>
                </a:extLst>
              </a:tr>
              <a:tr h="3583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Өзін-өзі тану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 беттен көп емес оқу және мәтін бойынша 2-3 сұраққа жауап беру 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622" marR="49622" marT="0" marB="0"/>
                </a:tc>
                <a:extLst>
                  <a:ext uri="{0D108BD9-81ED-4DB2-BD59-A6C34878D82A}">
                    <a16:rowId xmlns="" xmlns:a16="http://schemas.microsoft.com/office/drawing/2014/main" val="2578015213"/>
                  </a:ext>
                </a:extLst>
              </a:tr>
              <a:tr h="537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Дене шынықтыру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физикалық жаттығулар кешенін қарау және орындау 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622" marR="49622" marT="0" marB="0"/>
                </a:tc>
                <a:extLst>
                  <a:ext uri="{0D108BD9-81ED-4DB2-BD59-A6C34878D82A}">
                    <a16:rowId xmlns="" xmlns:a16="http://schemas.microsoft.com/office/drawing/2014/main" val="2547256666"/>
                  </a:ext>
                </a:extLst>
              </a:tr>
              <a:tr h="716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Алғашқы әскери және технологиялық дайындық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2" marR="496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3-5 сұраққа жауап беру; немесе 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тақырып бойынша 1 тапсырма  (баппен танысу, талдау немесе кестені толтыру және т.б.)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622" marR="49622" marT="0" marB="0"/>
                </a:tc>
                <a:extLst>
                  <a:ext uri="{0D108BD9-81ED-4DB2-BD59-A6C34878D82A}">
                    <a16:rowId xmlns="" xmlns:a16="http://schemas.microsoft.com/office/drawing/2014/main" val="494789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853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55DBA89-B52D-46AC-92F8-ABF4B3E3F195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0702C17-DB13-43DA-949A-64ABEC90E1C8}"/>
              </a:ext>
            </a:extLst>
          </p:cNvPr>
          <p:cNvSpPr/>
          <p:nvPr/>
        </p:nvSpPr>
        <p:spPr>
          <a:xfrm>
            <a:off x="273571" y="426287"/>
            <a:ext cx="12170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Оқушыларға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арналған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оқу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тапсырмаларының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болжалды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көлемі</a:t>
            </a:r>
            <a:r>
              <a:rPr lang="ru-RU" sz="2800" dirty="0">
                <a:solidFill>
                  <a:schemeClr val="bg1"/>
                </a:solidFill>
              </a:rPr>
              <a:t> 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0D15711A-8CD9-4C41-95B9-AC2371BFB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782140"/>
              </p:ext>
            </p:extLst>
          </p:nvPr>
        </p:nvGraphicFramePr>
        <p:xfrm>
          <a:off x="167062" y="1136090"/>
          <a:ext cx="5609476" cy="5182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440">
                  <a:extLst>
                    <a:ext uri="{9D8B030D-6E8A-4147-A177-3AD203B41FA5}">
                      <a16:colId xmlns="" xmlns:a16="http://schemas.microsoft.com/office/drawing/2014/main" val="3270181469"/>
                    </a:ext>
                  </a:extLst>
                </a:gridCol>
                <a:gridCol w="4323036">
                  <a:extLst>
                    <a:ext uri="{9D8B030D-6E8A-4147-A177-3AD203B41FA5}">
                      <a16:colId xmlns="" xmlns:a16="http://schemas.microsoft.com/office/drawing/2014/main" val="654221679"/>
                    </a:ext>
                  </a:extLst>
                </a:gridCol>
              </a:tblGrid>
              <a:tr h="21142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Таңдау пәндері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1077529"/>
                  </a:ext>
                </a:extLst>
              </a:tr>
              <a:tr h="4228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Шетел тілі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(30-40 сөз) және 1 жазбаша жаттығу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1492520299"/>
                  </a:ext>
                </a:extLst>
              </a:tr>
              <a:tr h="6342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Дүниежүзі тарихы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183183552"/>
                  </a:ext>
                </a:extLst>
              </a:tr>
              <a:tr h="6342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1892454994"/>
                  </a:ext>
                </a:extLst>
              </a:tr>
              <a:tr h="6342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Құқық негіздері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1 тапсырманы орындау (кестені толтыру, бапты оқу, ұғымдарды салыстыру және түсіндіру және т.б.)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711954664"/>
                  </a:ext>
                </a:extLst>
              </a:tr>
              <a:tr h="4228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Физика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1-2 есепті шешу; 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және зертханалық жұмысты орындау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3434649588"/>
                  </a:ext>
                </a:extLst>
              </a:tr>
              <a:tr h="6342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Химия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және 1-2 есепті шешу; немесе</a:t>
                      </a:r>
                      <a:endParaRPr lang="ru-RU" sz="11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тақырып бойынша 1 бейне-ресурсты қарау және 3-5 сұраққа жауап беру</a:t>
                      </a:r>
                      <a:endParaRPr lang="ru-RU" sz="11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216886817"/>
                  </a:ext>
                </a:extLst>
              </a:tr>
              <a:tr h="6342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және 3-5 сұраққа жауап беру; 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тақырып бойынша 1 бейне-ресурсты қарау және 3-5 сұраққа жауап беру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2144308028"/>
                  </a:ext>
                </a:extLst>
              </a:tr>
              <a:tr h="8457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Кәсіпкерлік және бизнес негіздері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параграф,  және 3-5 сұраққа жауап беру 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1 тапсырма (айырмашылықтарды сипаттаңыз, немесе кестені толтырыңыз немесе ұқсастықтарды табыңыз және т.б.). 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299488757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4DCC811C-4D86-4177-803D-0B041F4F3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63014"/>
              </p:ext>
            </p:extLst>
          </p:nvPr>
        </p:nvGraphicFramePr>
        <p:xfrm>
          <a:off x="6358587" y="1136090"/>
          <a:ext cx="5406091" cy="5335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9797">
                  <a:extLst>
                    <a:ext uri="{9D8B030D-6E8A-4147-A177-3AD203B41FA5}">
                      <a16:colId xmlns="" xmlns:a16="http://schemas.microsoft.com/office/drawing/2014/main" val="3643676884"/>
                    </a:ext>
                  </a:extLst>
                </a:gridCol>
                <a:gridCol w="4166294">
                  <a:extLst>
                    <a:ext uri="{9D8B030D-6E8A-4147-A177-3AD203B41FA5}">
                      <a16:colId xmlns="" xmlns:a16="http://schemas.microsoft.com/office/drawing/2014/main" val="354312719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10 класс (ЖМБ)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7796923"/>
                  </a:ext>
                </a:extLst>
              </a:tr>
              <a:tr h="33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>
                          <a:effectLst/>
                        </a:rPr>
                        <a:t>Қазақ тілі/Русский язык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ауызша жаттығу (100-110 сөз), сабақ тақырыбы бойынша 1 жазбаша жаттығу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2874594265"/>
                  </a:ext>
                </a:extLst>
              </a:tr>
              <a:tr h="482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 әдебиеті/Русская литература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- 10-15 бет оқу, мәтінді талдауға арналған 1-2 жаттығу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3403999360"/>
                  </a:ext>
                </a:extLst>
              </a:tr>
              <a:tr h="482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/Қазақ тілі мен әдебиеті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(50-60 сөз) және 1 жазбаша жаттығу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1350107451"/>
                  </a:ext>
                </a:extLst>
              </a:tr>
              <a:tr h="3306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Ағылшын тілі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(45-55 сөз) және 1 жазбаша жаттығу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3830777388"/>
                  </a:ext>
                </a:extLst>
              </a:tr>
              <a:tr h="482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Алгебра және анализ бастамалары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8 есеп</a:t>
                      </a:r>
                      <a:r>
                        <a:rPr lang="en-US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10 есеп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204414996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Геометрия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3-5 сұраққа жауап беру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2678091826"/>
                  </a:ext>
                </a:extLst>
              </a:tr>
              <a:tr h="3306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Информатика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интерактивтік тест тапсырмасы  және 2-3 сұраққа жауап беру; немесе сабақ тақырыбы бойынша 2 практикалық тапсырма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2444781011"/>
                  </a:ext>
                </a:extLst>
              </a:tr>
              <a:tr h="5033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Қазақстан тарихы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2018316849"/>
                  </a:ext>
                </a:extLst>
              </a:tr>
              <a:tr h="5033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Өзін-өзі тану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 беттен көп емес оқу және мәтін бойынша 2-3 сұраққа жауап беру 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3773559567"/>
                  </a:ext>
                </a:extLst>
              </a:tr>
              <a:tr h="5033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Дене шынықтыру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физикалық жаттығулар кешенін қарау және орындау 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4270019666"/>
                  </a:ext>
                </a:extLst>
              </a:tr>
              <a:tr h="6430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Алғашқы әскери және технологиялық дайындық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3-5 сұраққа жауап беру; немесе 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тақырып бойынша 1 тапсырма  (баппен танысу, талдау немесе кестені толтыру және т.б.)</a:t>
                      </a:r>
                      <a:endParaRPr lang="ru-RU" sz="10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513721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896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1D7F67E-FD49-469B-9E3F-93EBB8E03557}"/>
              </a:ext>
            </a:extLst>
          </p:cNvPr>
          <p:cNvSpPr/>
          <p:nvPr/>
        </p:nvSpPr>
        <p:spPr>
          <a:xfrm>
            <a:off x="0" y="399696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7B387D3-A070-461E-BC75-1A126955068E}"/>
              </a:ext>
            </a:extLst>
          </p:cNvPr>
          <p:cNvSpPr/>
          <p:nvPr/>
        </p:nvSpPr>
        <p:spPr>
          <a:xfrm>
            <a:off x="273571" y="426287"/>
            <a:ext cx="12170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Оқушыларға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арналған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оқу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тапсырмаларының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болжалды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көлемі</a:t>
            </a:r>
            <a:r>
              <a:rPr lang="ru-RU" sz="2800" dirty="0">
                <a:solidFill>
                  <a:schemeClr val="bg1"/>
                </a:solidFill>
              </a:rPr>
              <a:t> 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F81F8B88-1218-468E-8535-3B1C34CF0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949964"/>
              </p:ext>
            </p:extLst>
          </p:nvPr>
        </p:nvGraphicFramePr>
        <p:xfrm>
          <a:off x="273571" y="1120823"/>
          <a:ext cx="5210449" cy="52877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4930">
                  <a:extLst>
                    <a:ext uri="{9D8B030D-6E8A-4147-A177-3AD203B41FA5}">
                      <a16:colId xmlns="" xmlns:a16="http://schemas.microsoft.com/office/drawing/2014/main" val="3358400377"/>
                    </a:ext>
                  </a:extLst>
                </a:gridCol>
                <a:gridCol w="4015519">
                  <a:extLst>
                    <a:ext uri="{9D8B030D-6E8A-4147-A177-3AD203B41FA5}">
                      <a16:colId xmlns="" xmlns:a16="http://schemas.microsoft.com/office/drawing/2014/main" val="2249864218"/>
                    </a:ext>
                  </a:extLst>
                </a:gridCol>
              </a:tblGrid>
              <a:tr h="1777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Таңдау пәндері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50" marR="596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4400475"/>
                  </a:ext>
                </a:extLst>
              </a:tr>
              <a:tr h="408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Физика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50" marR="596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1-2 есепті шешу; 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және зертханалық жұмысты орындау.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650" marR="59650" marT="0" marB="0"/>
                </a:tc>
                <a:extLst>
                  <a:ext uri="{0D108BD9-81ED-4DB2-BD59-A6C34878D82A}">
                    <a16:rowId xmlns="" xmlns:a16="http://schemas.microsoft.com/office/drawing/2014/main" val="2238924002"/>
                  </a:ext>
                </a:extLst>
              </a:tr>
              <a:tr h="613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Химия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50" marR="596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120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және 1-2 есепті шешу; 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тақырып бойынша 1 бейне-ресурсты қарау және 3-5 сұраққа жауап беру.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650" marR="59650" marT="0" marB="0"/>
                </a:tc>
                <a:extLst>
                  <a:ext uri="{0D108BD9-81ED-4DB2-BD59-A6C34878D82A}">
                    <a16:rowId xmlns="" xmlns:a16="http://schemas.microsoft.com/office/drawing/2014/main" val="1617161707"/>
                  </a:ext>
                </a:extLst>
              </a:tr>
              <a:tr h="613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50" marR="596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және 3-5 сұраққа жауап беру; 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тақырып бойынша 1 бейне-ресурсты қарау және 3-5 сұраққа жауап беру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650" marR="59650" marT="0" marB="0"/>
                </a:tc>
                <a:extLst>
                  <a:ext uri="{0D108BD9-81ED-4DB2-BD59-A6C34878D82A}">
                    <a16:rowId xmlns="" xmlns:a16="http://schemas.microsoft.com/office/drawing/2014/main" val="172201506"/>
                  </a:ext>
                </a:extLst>
              </a:tr>
              <a:tr h="613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50" marR="596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650" marR="59650" marT="0" marB="0"/>
                </a:tc>
                <a:extLst>
                  <a:ext uri="{0D108BD9-81ED-4DB2-BD59-A6C34878D82A}">
                    <a16:rowId xmlns="" xmlns:a16="http://schemas.microsoft.com/office/drawing/2014/main" val="3520250857"/>
                  </a:ext>
                </a:extLst>
              </a:tr>
              <a:tr h="613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Дүниежүзі тарихы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50" marR="596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650" marR="59650" marT="0" marB="0"/>
                </a:tc>
                <a:extLst>
                  <a:ext uri="{0D108BD9-81ED-4DB2-BD59-A6C34878D82A}">
                    <a16:rowId xmlns="" xmlns:a16="http://schemas.microsoft.com/office/drawing/2014/main" val="1864941278"/>
                  </a:ext>
                </a:extLst>
              </a:tr>
              <a:tr h="8176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Кәсіпкерлік және бизнес негіздері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50" marR="596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параграф,  және 3-5 сұраққа жауап беру 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1 тапсырма (айырмашылықтарды сипаттаңыз, немесе кестені толтырыңыз немесе ұқсастықтарды табыңыз және т.б.). 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650" marR="59650" marT="0" marB="0"/>
                </a:tc>
                <a:extLst>
                  <a:ext uri="{0D108BD9-81ED-4DB2-BD59-A6C34878D82A}">
                    <a16:rowId xmlns="" xmlns:a16="http://schemas.microsoft.com/office/drawing/2014/main" val="1381832605"/>
                  </a:ext>
                </a:extLst>
              </a:tr>
              <a:tr h="613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Графика және жобалау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50" marR="596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3-5 сұраққа жауап беру 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- 1 параграф  және тақырып бойынша 1 тапсырма (кестені толтыру, хабарламаны дайындау және т.б.)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650" marR="59650" marT="0" marB="0"/>
                </a:tc>
                <a:extLst>
                  <a:ext uri="{0D108BD9-81ED-4DB2-BD59-A6C34878D82A}">
                    <a16:rowId xmlns="" xmlns:a16="http://schemas.microsoft.com/office/drawing/2014/main" val="3898788655"/>
                  </a:ext>
                </a:extLst>
              </a:tr>
              <a:tr h="8176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Құқық негіздері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50" marR="596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1 тапсырманы орындау (кестені толтыру, бапты оқу, ұғымдарды салыстыру және түсіндіру және т.б.)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650" marR="59650" marT="0" marB="0"/>
                </a:tc>
                <a:extLst>
                  <a:ext uri="{0D108BD9-81ED-4DB2-BD59-A6C34878D82A}">
                    <a16:rowId xmlns="" xmlns:a16="http://schemas.microsoft.com/office/drawing/2014/main" val="2578454222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0B8173D4-9AAE-41FE-95AA-4AF6705B1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74802"/>
              </p:ext>
            </p:extLst>
          </p:nvPr>
        </p:nvGraphicFramePr>
        <p:xfrm>
          <a:off x="6096000" y="1119442"/>
          <a:ext cx="5393391" cy="5340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6884">
                  <a:extLst>
                    <a:ext uri="{9D8B030D-6E8A-4147-A177-3AD203B41FA5}">
                      <a16:colId xmlns="" xmlns:a16="http://schemas.microsoft.com/office/drawing/2014/main" val="2695570174"/>
                    </a:ext>
                  </a:extLst>
                </a:gridCol>
                <a:gridCol w="4156507">
                  <a:extLst>
                    <a:ext uri="{9D8B030D-6E8A-4147-A177-3AD203B41FA5}">
                      <a16:colId xmlns="" xmlns:a16="http://schemas.microsoft.com/office/drawing/2014/main" val="3261347215"/>
                    </a:ext>
                  </a:extLst>
                </a:gridCol>
              </a:tblGrid>
              <a:tr h="26511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r>
                        <a:rPr lang="kk-KZ" sz="1000" dirty="0">
                          <a:effectLst/>
                        </a:rPr>
                        <a:t>11-сынып (ҚГБ)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5879501"/>
                  </a:ext>
                </a:extLst>
              </a:tr>
              <a:tr h="265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>
                          <a:effectLst/>
                        </a:rPr>
                        <a:t>Қазақ тілі/Русский язык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ауызша жаттығу (110-115 сөз), сабақ тақырыбы бойынша 1 жазбаша жаттығу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2487078348"/>
                  </a:ext>
                </a:extLst>
              </a:tr>
              <a:tr h="397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 әдебиеті/Русская литература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- 10-15 бет оқу, мәтінді талдауға арналған 1-2 жаттығу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1758672751"/>
                  </a:ext>
                </a:extLst>
              </a:tr>
              <a:tr h="397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/Қазақ тілі мен әдебиеті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(60-70 сөз) және 1 жазбаша жаттығу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915504837"/>
                  </a:ext>
                </a:extLst>
              </a:tr>
              <a:tr h="265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Ағылшын тілі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(55-65 сөз) және 1 жазбаша жаттығу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388612111"/>
                  </a:ext>
                </a:extLst>
              </a:tr>
              <a:tr h="397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Алгебра және анализ бастамалары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8 есеп</a:t>
                      </a:r>
                      <a:r>
                        <a:rPr lang="en-US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2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</a:t>
                      </a:r>
                      <a:r>
                        <a:rPr lang="kk-KZ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10 есеп</a:t>
                      </a:r>
                      <a:endParaRPr lang="ru-RU" sz="12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1854989515"/>
                  </a:ext>
                </a:extLst>
              </a:tr>
              <a:tr h="132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Геометрия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3-5 сұраққа жауап беру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4086485496"/>
                  </a:ext>
                </a:extLst>
              </a:tr>
              <a:tr h="265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Информатика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интерактивтік тест тапсырмасы  және 2-3 сұраққа жауап беру; немесе сабақ тақырыбы бойынша 2 практикалық тапсырма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3350248619"/>
                  </a:ext>
                </a:extLst>
              </a:tr>
              <a:tr h="397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Қазақстан тарихы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беру.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1760788879"/>
                  </a:ext>
                </a:extLst>
              </a:tr>
              <a:tr h="265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Өзін-өзі тану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 беттен көп емес оқу және мәтін бойынша 2-3 сұраққа жауап беру </a:t>
                      </a:r>
                      <a:endParaRPr lang="ru-RU" sz="12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2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3714350753"/>
                  </a:ext>
                </a:extLst>
              </a:tr>
              <a:tr h="397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Дене шынықтыру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физикалық жаттығулар кешенін қарау және орындау 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2786872603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Алғашқы әскери және технологиялық дайындық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9" marR="497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3-5 сұраққа жауап беру; немесе 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тақырып бойынша 1 тапсырма  (баппен танысу, талдау немесе кестені толтыру және т.б.)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09" marR="49709" marT="0" marB="0"/>
                </a:tc>
                <a:extLst>
                  <a:ext uri="{0D108BD9-81ED-4DB2-BD59-A6C34878D82A}">
                    <a16:rowId xmlns="" xmlns:a16="http://schemas.microsoft.com/office/drawing/2014/main" val="372216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825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FE09E816-C01B-4E91-8102-431782FB8170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980BE0F0-ABF0-4037-BC43-8919EE9FE01C}"/>
              </a:ext>
            </a:extLst>
          </p:cNvPr>
          <p:cNvSpPr/>
          <p:nvPr/>
        </p:nvSpPr>
        <p:spPr>
          <a:xfrm>
            <a:off x="273571" y="426287"/>
            <a:ext cx="12170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Оқушыларға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арналған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оқу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тапсырмаларының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болжалды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көлемі</a:t>
            </a:r>
            <a:r>
              <a:rPr lang="ru-RU" sz="2800" dirty="0">
                <a:solidFill>
                  <a:schemeClr val="bg1"/>
                </a:solidFill>
              </a:rPr>
              <a:t> 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B83B83DA-22A8-4D2B-A856-FC114C87C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718440"/>
              </p:ext>
            </p:extLst>
          </p:nvPr>
        </p:nvGraphicFramePr>
        <p:xfrm>
          <a:off x="273571" y="1159504"/>
          <a:ext cx="5238234" cy="5272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1301">
                  <a:extLst>
                    <a:ext uri="{9D8B030D-6E8A-4147-A177-3AD203B41FA5}">
                      <a16:colId xmlns="" xmlns:a16="http://schemas.microsoft.com/office/drawing/2014/main" val="1267367427"/>
                    </a:ext>
                  </a:extLst>
                </a:gridCol>
                <a:gridCol w="4036933">
                  <a:extLst>
                    <a:ext uri="{9D8B030D-6E8A-4147-A177-3AD203B41FA5}">
                      <a16:colId xmlns="" xmlns:a16="http://schemas.microsoft.com/office/drawing/2014/main" val="2789130539"/>
                    </a:ext>
                  </a:extLst>
                </a:gridCol>
              </a:tblGrid>
              <a:tr h="21296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Таңдау пәндері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9217755"/>
                  </a:ext>
                </a:extLst>
              </a:tr>
              <a:tr h="4259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Шетел тілі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(40-50 сөз) және 1 жазбаша жаттығу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4159662936"/>
                  </a:ext>
                </a:extLst>
              </a:tr>
              <a:tr h="638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Дүниежүзі тарихы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беру.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919374987"/>
                  </a:ext>
                </a:extLst>
              </a:tr>
              <a:tr h="638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беру.</a:t>
                      </a:r>
                      <a:endParaRPr lang="ru-RU" sz="11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2708167010"/>
                  </a:ext>
                </a:extLst>
              </a:tr>
              <a:tr h="8259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Құқық негіздері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1 тапсырманы орындау (кестені толтыру, бапты оқу, ұғымдарды салыстыру және түсіндіру және т.б.)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1822221467"/>
                  </a:ext>
                </a:extLst>
              </a:tr>
              <a:tr h="4259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Физика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1-2 есепті шешу; 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және зертханалық жұмысты орындау.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594137463"/>
                  </a:ext>
                </a:extLst>
              </a:tr>
              <a:tr h="638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Химия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110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және 1-2 есепті шешу; 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тақырып бойынша 1 бейне-ресурсты қарау және 3-5 сұраққа жауап беру.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3656648861"/>
                  </a:ext>
                </a:extLst>
              </a:tr>
              <a:tr h="638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және 3-5 сұраққа жауап беру; 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тақырып бойынша 1 бейне-ресурсты қарау және 3-5 сұраққа жауап беру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336627158"/>
                  </a:ext>
                </a:extLst>
              </a:tr>
              <a:tr h="8259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Кәсіпкерлік және бизнес негіздері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параграф,  және 3-5 сұраққа жауап беру 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1 тапсырма (айырмашылықтарды сипаттаңыз, немесе кестені толтырыңыз немесе ұқсастықтарды табыңыз және т.б.) 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837" marR="64837" marT="0" marB="0"/>
                </a:tc>
                <a:extLst>
                  <a:ext uri="{0D108BD9-81ED-4DB2-BD59-A6C34878D82A}">
                    <a16:rowId xmlns="" xmlns:a16="http://schemas.microsoft.com/office/drawing/2014/main" val="31214747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035FD1AD-0347-4ECC-BD88-BA05AEB02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631023"/>
              </p:ext>
            </p:extLst>
          </p:nvPr>
        </p:nvGraphicFramePr>
        <p:xfrm>
          <a:off x="6096000" y="1176405"/>
          <a:ext cx="5496163" cy="5261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454">
                  <a:extLst>
                    <a:ext uri="{9D8B030D-6E8A-4147-A177-3AD203B41FA5}">
                      <a16:colId xmlns="" xmlns:a16="http://schemas.microsoft.com/office/drawing/2014/main" val="2977352121"/>
                    </a:ext>
                  </a:extLst>
                </a:gridCol>
                <a:gridCol w="4235709">
                  <a:extLst>
                    <a:ext uri="{9D8B030D-6E8A-4147-A177-3AD203B41FA5}">
                      <a16:colId xmlns="" xmlns:a16="http://schemas.microsoft.com/office/drawing/2014/main" val="2263692174"/>
                    </a:ext>
                  </a:extLst>
                </a:gridCol>
              </a:tblGrid>
              <a:tr h="17023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11-сынып (ЖМБ)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3" marR="514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12523543"/>
                  </a:ext>
                </a:extLst>
              </a:tr>
              <a:tr h="340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900" kern="1200">
                          <a:effectLst/>
                        </a:rPr>
                        <a:t>Қазақ тілі/Русский язык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3" marR="5142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ауызша жаттығу (110-115 сөз), сабақ тақырыбы бойынша 1 жазбаша жаттығу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3" marR="51423" marT="0" marB="0"/>
                </a:tc>
                <a:extLst>
                  <a:ext uri="{0D108BD9-81ED-4DB2-BD59-A6C34878D82A}">
                    <a16:rowId xmlns="" xmlns:a16="http://schemas.microsoft.com/office/drawing/2014/main" val="2582489915"/>
                  </a:ext>
                </a:extLst>
              </a:tr>
              <a:tr h="5106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 әдебиеті/Русская литература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3" marR="5142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- 10-15 бет оқу, мәтінді талдауға арналған 1-2 жаттығу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3" marR="51423" marT="0" marB="0"/>
                </a:tc>
                <a:extLst>
                  <a:ext uri="{0D108BD9-81ED-4DB2-BD59-A6C34878D82A}">
                    <a16:rowId xmlns="" xmlns:a16="http://schemas.microsoft.com/office/drawing/2014/main" val="1625744038"/>
                  </a:ext>
                </a:extLst>
              </a:tr>
              <a:tr h="5106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Русский язык и литература</a:t>
                      </a:r>
                      <a:r>
                        <a:rPr lang="kk-KZ" sz="900">
                          <a:effectLst/>
                        </a:rPr>
                        <a:t>/Қазақ тілі мен әдебиеті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3" marR="5142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(60-70 сөз) және 1 жазбаша жаттығу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3" marR="51423" marT="0" marB="0"/>
                </a:tc>
                <a:extLst>
                  <a:ext uri="{0D108BD9-81ED-4DB2-BD59-A6C34878D82A}">
                    <a16:rowId xmlns="" xmlns:a16="http://schemas.microsoft.com/office/drawing/2014/main" val="2053555139"/>
                  </a:ext>
                </a:extLst>
              </a:tr>
              <a:tr h="340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Ағылшын тілі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3" marR="5142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сабақ тақырыбы бойынша 1 ауызша жаттығу (55-65 сөз) және 1 жазбаша жаттығу</a:t>
                      </a:r>
                      <a:endParaRPr lang="ru-RU" sz="11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3" marR="51423" marT="0" marB="0"/>
                </a:tc>
                <a:extLst>
                  <a:ext uri="{0D108BD9-81ED-4DB2-BD59-A6C34878D82A}">
                    <a16:rowId xmlns="" xmlns:a16="http://schemas.microsoft.com/office/drawing/2014/main" val="3943603298"/>
                  </a:ext>
                </a:extLst>
              </a:tr>
              <a:tr h="5106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Алгебра және анализ бастамалары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3" marR="5142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8 есеп</a:t>
                      </a: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10 есеп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3" marR="51423" marT="0" marB="0"/>
                </a:tc>
                <a:extLst>
                  <a:ext uri="{0D108BD9-81ED-4DB2-BD59-A6C34878D82A}">
                    <a16:rowId xmlns="" xmlns:a16="http://schemas.microsoft.com/office/drawing/2014/main" val="2770210765"/>
                  </a:ext>
                </a:extLst>
              </a:tr>
              <a:tr h="170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Геометрия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3" marR="5142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сөз есеп және 3-5 сұраққа жауап беру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3" marR="51423" marT="0" marB="0"/>
                </a:tc>
                <a:extLst>
                  <a:ext uri="{0D108BD9-81ED-4DB2-BD59-A6C34878D82A}">
                    <a16:rowId xmlns="" xmlns:a16="http://schemas.microsoft.com/office/drawing/2014/main" val="3085853474"/>
                  </a:ext>
                </a:extLst>
              </a:tr>
              <a:tr h="340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Информатика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3" marR="5142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интерактивтік тест тапсырмасы  және 2-3 сұраққа жауап беру; немесе сабақ тақырыбы бойынша 2 практикалық тапсырма</a:t>
                      </a:r>
                      <a:endParaRPr lang="ru-RU" sz="11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3" marR="51423" marT="0" marB="0"/>
                </a:tc>
                <a:extLst>
                  <a:ext uri="{0D108BD9-81ED-4DB2-BD59-A6C34878D82A}">
                    <a16:rowId xmlns="" xmlns:a16="http://schemas.microsoft.com/office/drawing/2014/main" val="1390140475"/>
                  </a:ext>
                </a:extLst>
              </a:tr>
              <a:tr h="5105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Қазақстан тарихы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3" marR="5142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3" marR="51423" marT="0" marB="0"/>
                </a:tc>
                <a:extLst>
                  <a:ext uri="{0D108BD9-81ED-4DB2-BD59-A6C34878D82A}">
                    <a16:rowId xmlns="" xmlns:a16="http://schemas.microsoft.com/office/drawing/2014/main" val="1496413697"/>
                  </a:ext>
                </a:extLst>
              </a:tr>
              <a:tr h="340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Өзін-өзі тану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3" marR="5142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 беттен көп емес оқу және мәтін бойынша 2-3 сұраққа жауап беру 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3" marR="51423" marT="0" marB="0"/>
                </a:tc>
                <a:extLst>
                  <a:ext uri="{0D108BD9-81ED-4DB2-BD59-A6C34878D82A}">
                    <a16:rowId xmlns="" xmlns:a16="http://schemas.microsoft.com/office/drawing/2014/main" val="3466218826"/>
                  </a:ext>
                </a:extLst>
              </a:tr>
              <a:tr h="5105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Дене шынықтыру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3" marR="5142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жас ерекшеліктеріне сәйкес ұсынылған бейне-ресурс немесе педагог ұсынымдары бойынша физикалық жаттығулар кешенін қарау және орындау </a:t>
                      </a:r>
                      <a:endParaRPr lang="ru-RU" sz="11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3" marR="51423" marT="0" marB="0"/>
                </a:tc>
                <a:extLst>
                  <a:ext uri="{0D108BD9-81ED-4DB2-BD59-A6C34878D82A}">
                    <a16:rowId xmlns="" xmlns:a16="http://schemas.microsoft.com/office/drawing/2014/main" val="3547363029"/>
                  </a:ext>
                </a:extLst>
              </a:tr>
              <a:tr h="6809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Алғашқы әскери және технологиялық дайындық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23" marR="5142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3-5 сұраққа жауап беру; немесе 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тақырып бойынша 1 тапсырма  (баппен танысу, талдау немесе кестені толтыру және т.б.)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23" marR="51423" marT="0" marB="0"/>
                </a:tc>
                <a:extLst>
                  <a:ext uri="{0D108BD9-81ED-4DB2-BD59-A6C34878D82A}">
                    <a16:rowId xmlns="" xmlns:a16="http://schemas.microsoft.com/office/drawing/2014/main" val="3462142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164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950EC762-27ED-4D11-90D8-324EF3BBA94B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020AA8F9-186B-4EA8-98BD-553C2CCB7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298128"/>
              </p:ext>
            </p:extLst>
          </p:nvPr>
        </p:nvGraphicFramePr>
        <p:xfrm>
          <a:off x="742434" y="1099027"/>
          <a:ext cx="10547866" cy="4844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8978">
                  <a:extLst>
                    <a:ext uri="{9D8B030D-6E8A-4147-A177-3AD203B41FA5}">
                      <a16:colId xmlns="" xmlns:a16="http://schemas.microsoft.com/office/drawing/2014/main" val="3868611420"/>
                    </a:ext>
                  </a:extLst>
                </a:gridCol>
                <a:gridCol w="8128888">
                  <a:extLst>
                    <a:ext uri="{9D8B030D-6E8A-4147-A177-3AD203B41FA5}">
                      <a16:colId xmlns="" xmlns:a16="http://schemas.microsoft.com/office/drawing/2014/main" val="2155077858"/>
                    </a:ext>
                  </a:extLst>
                </a:gridCol>
              </a:tblGrid>
              <a:tr h="39551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Таңдау пәндері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9689066"/>
                  </a:ext>
                </a:extLst>
              </a:tr>
              <a:tr h="4355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Физика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1-2 есепті шешу; 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және зертханалық жұмысты орындау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2954445188"/>
                  </a:ext>
                </a:extLst>
              </a:tr>
              <a:tr h="537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Химия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120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және 1-2 есепті шешу; 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тақырып бойынша 1 бейне-ресурсты қарау және 3-5 сұраққа жауап беру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3665954196"/>
                  </a:ext>
                </a:extLst>
              </a:tr>
              <a:tr h="537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Биология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және 3-5 сұраққа жауап беру; немесе</a:t>
                      </a:r>
                      <a:endParaRPr lang="ru-RU" sz="12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тақырып бойынша 1 бейне-ресурсты қарау және 3-5 сұраққа жауап беру</a:t>
                      </a:r>
                      <a:endParaRPr lang="ru-RU" sz="1200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1537331005"/>
                  </a:ext>
                </a:extLst>
              </a:tr>
              <a:tr h="537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2260769216"/>
                  </a:ext>
                </a:extLst>
              </a:tr>
              <a:tr h="537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Дүниежүзі тарихы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тақырып бойынша 1 бейне-ресурсты қарау және 3-5 сұраққа жауап беру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2799110050"/>
                  </a:ext>
                </a:extLst>
              </a:tr>
              <a:tr h="662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Кәсіпкерлік және бизнес негіздері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параграф,  және 3-5 сұраққа жауап беру 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1 тапсырма (айырмашылықтарды сипаттаңыз, немесе кестені толтырыңыз немесе ұқсастықтарды табыңыз және т.б.) 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3877005646"/>
                  </a:ext>
                </a:extLst>
              </a:tr>
              <a:tr h="537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Графика және жобалау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3-5 сұраққа жауап беру 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- 1 параграф  және тақырып бойынша 1 тапсырма (кестені толтыру, хабарламаны дайындау және т.б.)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2360102187"/>
                  </a:ext>
                </a:extLst>
              </a:tr>
              <a:tr h="6629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Құқық негіздері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6" marR="62136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параграф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және 3-5 сұраққа жауап беру</a:t>
                      </a:r>
                      <a:r>
                        <a:rPr lang="ru-RU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немесе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параграф және 1 тапсырманы орындау (кестені толтыру, бапты оқу, ұғымдарды салыстыру және түсіндіру және т.б.)</a:t>
                      </a:r>
                      <a:endParaRPr lang="ru-RU" sz="12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136" marR="62136" marT="0" marB="0"/>
                </a:tc>
                <a:extLst>
                  <a:ext uri="{0D108BD9-81ED-4DB2-BD59-A6C34878D82A}">
                    <a16:rowId xmlns="" xmlns:a16="http://schemas.microsoft.com/office/drawing/2014/main" val="3141148555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E9BD6284-2903-4946-9874-4FDEF5369A3B}"/>
              </a:ext>
            </a:extLst>
          </p:cNvPr>
          <p:cNvSpPr/>
          <p:nvPr/>
        </p:nvSpPr>
        <p:spPr>
          <a:xfrm>
            <a:off x="273571" y="426287"/>
            <a:ext cx="12170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Оқушыларға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арналған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оқу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тапсырмаларының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болжалды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көлемі</a:t>
            </a:r>
            <a:r>
              <a:rPr lang="ru-RU" sz="2800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3892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10DB2497-F515-4D69-A01E-5BB51073D2AA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2932" y="413261"/>
            <a:ext cx="7891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Балаға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қашықтан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қандай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құрылғылар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013" y="2026189"/>
            <a:ext cx="2662639" cy="2324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133600" y="1327826"/>
            <a:ext cx="24336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Дербес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компьютер, </a:t>
            </a:r>
            <a:r>
              <a:rPr lang="ru-RU" alt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ноутбук, планшет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смартфон</a:t>
            </a:r>
            <a:endParaRPr lang="ru-RU" alt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35459" y="2965198"/>
            <a:ext cx="281495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Интернетке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қосылу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мүмкіндігінше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жолақты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сымды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сымсыз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</a:t>
            </a:r>
            <a:r>
              <a:rPr lang="en-US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/ LTE)</a:t>
            </a:r>
            <a:endParaRPr lang="ru-RU" alt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23"/>
          <p:cNvSpPr txBox="1">
            <a:spLocks noChangeArrowheads="1"/>
          </p:cNvSpPr>
          <p:nvPr/>
        </p:nvSpPr>
        <p:spPr bwMode="auto">
          <a:xfrm>
            <a:off x="3469225" y="5064306"/>
            <a:ext cx="37704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Динамиктер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микрофон-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кірістірілген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сымсыз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Bluetooth</a:t>
            </a:r>
            <a:endParaRPr lang="ru-RU" alt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7501427" y="2853902"/>
            <a:ext cx="38930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Веб-камера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HD-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 - камера-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кіріктірілген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USB/ HD-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камера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бейне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түсіру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картасы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en-US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HD-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бейнекамера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интернет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желісіне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қосылған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Android-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мобильді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құрылғы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(смартфон </a:t>
            </a:r>
            <a:r>
              <a:rPr lang="ru-RU" altLang="ru-RU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планшет)</a:t>
            </a:r>
          </a:p>
        </p:txBody>
      </p:sp>
    </p:spTree>
    <p:extLst>
      <p:ext uri="{BB962C8B-B14F-4D97-AF65-F5344CB8AC3E}">
        <p14:creationId xmlns:p14="http://schemas.microsoft.com/office/powerpoint/2010/main" val="3554532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8E6A830-0C81-4BBF-A48B-648EDF4F2641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1296857" y="396051"/>
            <a:ext cx="9712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жылының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1270" y="3284569"/>
            <a:ext cx="11663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just"/>
            <a:r>
              <a:rPr lang="ru-RU" sz="2000" b="1" dirty="0">
                <a:solidFill>
                  <a:schemeClr val="accent2"/>
                </a:solidFill>
              </a:rPr>
              <a:t>Назар </a:t>
            </a:r>
            <a:r>
              <a:rPr lang="ru-RU" sz="2000" b="1" dirty="0" err="1">
                <a:solidFill>
                  <a:schemeClr val="accent2"/>
                </a:solidFill>
              </a:rPr>
              <a:t>аударыңыз</a:t>
            </a:r>
            <a:r>
              <a:rPr lang="ru-RU" sz="2000" b="1" dirty="0">
                <a:solidFill>
                  <a:schemeClr val="accent2"/>
                </a:solidFill>
              </a:rPr>
              <a:t>! </a:t>
            </a:r>
            <a:r>
              <a:rPr lang="ru-RU" sz="2000" dirty="0">
                <a:solidFill>
                  <a:srgbClr val="0070C0"/>
                </a:solidFill>
              </a:rPr>
              <a:t>2021 </a:t>
            </a:r>
            <a:r>
              <a:rPr lang="ru-RU" sz="2000" dirty="0" err="1">
                <a:solidFill>
                  <a:srgbClr val="0070C0"/>
                </a:solidFill>
              </a:rPr>
              <a:t>жылдың</a:t>
            </a:r>
            <a:r>
              <a:rPr lang="ru-RU" sz="2000" dirty="0">
                <a:solidFill>
                  <a:srgbClr val="0070C0"/>
                </a:solidFill>
              </a:rPr>
              <a:t> 1 </a:t>
            </a:r>
            <a:r>
              <a:rPr lang="ru-RU" sz="2000" dirty="0" err="1">
                <a:solidFill>
                  <a:srgbClr val="0070C0"/>
                </a:solidFill>
              </a:rPr>
              <a:t>қаңтарына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дейін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мектептерде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оқушылардың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көптеп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қатысуымен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мәдени-бұқаралық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және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спорттық-бұқаралық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іс-шаралар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тоқтатылады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3065" y="1540266"/>
            <a:ext cx="114658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/>
                </a:solidFill>
              </a:rPr>
              <a:t>Назар </a:t>
            </a:r>
            <a:r>
              <a:rPr lang="ru-RU" sz="2000" b="1" dirty="0" err="1">
                <a:solidFill>
                  <a:schemeClr val="accent2"/>
                </a:solidFill>
              </a:rPr>
              <a:t>аударыңыз</a:t>
            </a:r>
            <a:r>
              <a:rPr lang="ru-RU" sz="2000" b="1" dirty="0">
                <a:solidFill>
                  <a:schemeClr val="accent2"/>
                </a:solidFill>
              </a:rPr>
              <a:t>! </a:t>
            </a:r>
            <a:r>
              <a:rPr lang="ru-RU" sz="2000" dirty="0" err="1">
                <a:solidFill>
                  <a:srgbClr val="0070C0"/>
                </a:solidFill>
              </a:rPr>
              <a:t>Мектеп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қашықтан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оқытудан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әдеттегі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режимге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ауысқан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кезде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білім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алушылар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ата-аналарының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қалауы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бойынша</a:t>
            </a:r>
            <a:r>
              <a:rPr lang="ru-RU" sz="2000" dirty="0">
                <a:solidFill>
                  <a:srgbClr val="0070C0"/>
                </a:solidFill>
              </a:rPr>
              <a:t> (</a:t>
            </a:r>
            <a:r>
              <a:rPr lang="ru-RU" sz="2000" dirty="0" err="1">
                <a:solidFill>
                  <a:srgbClr val="0070C0"/>
                </a:solidFill>
              </a:rPr>
              <a:t>шектеу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іс-шаралары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аяқталғанға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дейін</a:t>
            </a:r>
            <a:r>
              <a:rPr lang="ru-RU" sz="2000" dirty="0">
                <a:solidFill>
                  <a:srgbClr val="0070C0"/>
                </a:solidFill>
              </a:rPr>
              <a:t>) </a:t>
            </a:r>
            <a:r>
              <a:rPr lang="ru-RU" sz="2000" dirty="0" err="1">
                <a:solidFill>
                  <a:srgbClr val="0070C0"/>
                </a:solidFill>
              </a:rPr>
              <a:t>қашықтан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оқытуда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қалуы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мүмкін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Ол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үшін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ата-аналар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өтініш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беруі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керек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1270" y="5073352"/>
            <a:ext cx="11663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just"/>
            <a:r>
              <a:rPr lang="ru-RU" sz="2000" b="1" dirty="0">
                <a:solidFill>
                  <a:schemeClr val="accent2"/>
                </a:solidFill>
              </a:rPr>
              <a:t>Назар </a:t>
            </a:r>
            <a:r>
              <a:rPr lang="ru-RU" sz="2000" b="1" dirty="0" err="1">
                <a:solidFill>
                  <a:schemeClr val="accent2"/>
                </a:solidFill>
              </a:rPr>
              <a:t>аударыңыз</a:t>
            </a:r>
            <a:r>
              <a:rPr lang="ru-RU" sz="2000" b="1" dirty="0">
                <a:solidFill>
                  <a:schemeClr val="accent2"/>
                </a:solidFill>
              </a:rPr>
              <a:t>! </a:t>
            </a:r>
            <a:r>
              <a:rPr lang="ru-RU" sz="2000" dirty="0" err="1">
                <a:solidFill>
                  <a:srgbClr val="0070C0"/>
                </a:solidFill>
              </a:rPr>
              <a:t>Мектеп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асханасы</a:t>
            </a:r>
            <a:r>
              <a:rPr lang="ru-RU" sz="2000" dirty="0">
                <a:solidFill>
                  <a:srgbClr val="0070C0"/>
                </a:solidFill>
              </a:rPr>
              <a:t> мен </a:t>
            </a:r>
            <a:r>
              <a:rPr lang="ru-RU" sz="2000" dirty="0" err="1">
                <a:solidFill>
                  <a:srgbClr val="0070C0"/>
                </a:solidFill>
              </a:rPr>
              <a:t>буфеттің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қызметі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уақытша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тоқтатылады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05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EC26253-4D2A-4FCC-BD7B-1D4342F15AF5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1231653" y="426287"/>
            <a:ext cx="9555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Қашықтан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кезіндегі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баланың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B051FD9-D420-4DE1-8B39-4FE0E26D5B99}"/>
              </a:ext>
            </a:extLst>
          </p:cNvPr>
          <p:cNvSpPr txBox="1"/>
          <p:nvPr/>
        </p:nvSpPr>
        <p:spPr>
          <a:xfrm>
            <a:off x="359228" y="1397674"/>
            <a:ext cx="1147354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</a:rPr>
              <a:t>мүмкіндігінше жұмыс үстелі табиғи жарыққа жақын болуы </a:t>
            </a:r>
            <a:r>
              <a:rPr lang="kk-KZ" sz="2000" dirty="0" smtClean="0">
                <a:solidFill>
                  <a:srgbClr val="0070C0"/>
                </a:solidFill>
              </a:rPr>
              <a:t>керек;</a:t>
            </a:r>
            <a:endParaRPr lang="kk-KZ" sz="2000" dirty="0">
              <a:solidFill>
                <a:srgbClr val="0070C0"/>
              </a:solidFill>
            </a:endParaRPr>
          </a:p>
          <a:p>
            <a:pPr algn="just"/>
            <a:endParaRPr lang="kk-KZ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</a:rPr>
              <a:t>мүмкіндігінше </a:t>
            </a:r>
            <a:r>
              <a:rPr lang="ru-RU" sz="2000" dirty="0" err="1" smtClean="0">
                <a:solidFill>
                  <a:srgbClr val="0070C0"/>
                </a:solidFill>
              </a:rPr>
              <a:t>баланың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жұмыс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орны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жас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балалардың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қол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жетімділігінен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алыс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болуы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керек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жарықтандыру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үшін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қарапайым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шамдарды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қолдануға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болады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жарық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жоғарыдан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пернетақтаға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түскені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дұрыс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баланың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жұмыс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істейтін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үстелін</a:t>
            </a:r>
            <a:r>
              <a:rPr lang="kk-KZ" sz="2000" dirty="0">
                <a:solidFill>
                  <a:srgbClr val="0070C0"/>
                </a:solidFill>
              </a:rPr>
              <a:t>д</a:t>
            </a:r>
            <a:r>
              <a:rPr lang="ru-RU" sz="2000" dirty="0">
                <a:solidFill>
                  <a:srgbClr val="0070C0"/>
                </a:solidFill>
              </a:rPr>
              <a:t>е </a:t>
            </a:r>
            <a:r>
              <a:rPr lang="ru-RU" sz="2000" dirty="0" err="1" smtClean="0">
                <a:solidFill>
                  <a:srgbClr val="0070C0"/>
                </a:solidFill>
              </a:rPr>
              <a:t>жазатын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қолы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жағынан</a:t>
            </a:r>
            <a:r>
              <a:rPr lang="ru-RU" sz="2000" dirty="0">
                <a:solidFill>
                  <a:srgbClr val="0070C0"/>
                </a:solidFill>
              </a:rPr>
              <a:t> (</a:t>
            </a:r>
            <a:r>
              <a:rPr lang="ru-RU" sz="2000" dirty="0" err="1">
                <a:solidFill>
                  <a:srgbClr val="0070C0"/>
                </a:solidFill>
              </a:rPr>
              <a:t>әдетте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жақта</a:t>
            </a:r>
            <a:r>
              <a:rPr lang="ru-RU" sz="2000" dirty="0">
                <a:solidFill>
                  <a:srgbClr val="0070C0"/>
                </a:solidFill>
              </a:rPr>
              <a:t>) </a:t>
            </a:r>
            <a:r>
              <a:rPr lang="ru-RU" sz="2000" dirty="0" err="1">
                <a:solidFill>
                  <a:srgbClr val="0070C0"/>
                </a:solidFill>
              </a:rPr>
              <a:t>қағазға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жазып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жұмыс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істеу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үшін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орын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қалдырған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дұрыс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баланың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жұмысы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кезінде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бөлмедегі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теледидар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өшіріліп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мүмкіндігінше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тыныштық</a:t>
            </a:r>
            <a:r>
              <a:rPr lang="ru-RU" sz="2000" dirty="0">
                <a:solidFill>
                  <a:srgbClr val="0070C0"/>
                </a:solidFill>
              </a:rPr>
              <a:t> пен </a:t>
            </a:r>
            <a:r>
              <a:rPr lang="ru-RU" sz="2000" dirty="0" err="1">
                <a:solidFill>
                  <a:srgbClr val="0070C0"/>
                </a:solidFill>
              </a:rPr>
              <a:t>жұмыс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ортасы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қамтамасыз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етілгені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дұрыс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183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A7E18AED-BC67-4C28-999F-EB646B2B8E1D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1312176" y="406486"/>
            <a:ext cx="10333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Қашықтан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кезіндегі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баланың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демалысы</a:t>
            </a:r>
            <a:endParaRPr lang="ru-RU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EE1A5FC-6378-42EE-9A91-DFC5C9457B27}"/>
              </a:ext>
            </a:extLst>
          </p:cNvPr>
          <p:cNvSpPr txBox="1"/>
          <p:nvPr/>
        </p:nvSpPr>
        <p:spPr>
          <a:xfrm>
            <a:off x="230813" y="1009697"/>
            <a:ext cx="11730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chemeClr val="accent2"/>
                </a:solidFill>
              </a:rPr>
              <a:t>Басты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міндет</a:t>
            </a:r>
            <a:r>
              <a:rPr lang="ru-RU" b="1" dirty="0">
                <a:solidFill>
                  <a:schemeClr val="accent2"/>
                </a:solidFill>
              </a:rPr>
              <a:t>: </a:t>
            </a:r>
            <a:r>
              <a:rPr lang="ru-RU" b="1" dirty="0" err="1">
                <a:solidFill>
                  <a:schemeClr val="accent2"/>
                </a:solidFill>
              </a:rPr>
              <a:t>балалардың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оқуға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деген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қызығушылығы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жоғалмауы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үшін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оқу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үрдісін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ыңғайлы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ету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A883B37-E356-4C1A-9EC6-70EE7BEED5FB}"/>
              </a:ext>
            </a:extLst>
          </p:cNvPr>
          <p:cNvSpPr txBox="1"/>
          <p:nvPr/>
        </p:nvSpPr>
        <p:spPr>
          <a:xfrm>
            <a:off x="230812" y="1363909"/>
            <a:ext cx="119477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Ұйқыдан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тұру</a:t>
            </a: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Гигиеналық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процедуралар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Таңғы</a:t>
            </a:r>
            <a:r>
              <a:rPr lang="ru-RU" sz="2000" dirty="0">
                <a:solidFill>
                  <a:srgbClr val="0070C0"/>
                </a:solidFill>
              </a:rPr>
              <a:t> ас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Қысқа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демалыс</a:t>
            </a:r>
            <a:r>
              <a:rPr lang="ru-RU" sz="2000" dirty="0">
                <a:solidFill>
                  <a:srgbClr val="0070C0"/>
                </a:solidFill>
              </a:rPr>
              <a:t> (10-15 минут)</a:t>
            </a:r>
          </a:p>
          <a:p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Кесте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бойынша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сабақтар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Түскі</a:t>
            </a:r>
            <a:r>
              <a:rPr lang="ru-RU" sz="2000" dirty="0">
                <a:solidFill>
                  <a:srgbClr val="0070C0"/>
                </a:solidFill>
              </a:rPr>
              <a:t> ас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Қысқа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демалыс</a:t>
            </a:r>
            <a:r>
              <a:rPr lang="ru-RU" sz="2000" dirty="0">
                <a:solidFill>
                  <a:srgbClr val="0070C0"/>
                </a:solidFill>
              </a:rPr>
              <a:t> (10-15 минут)</a:t>
            </a:r>
          </a:p>
          <a:p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Шығармашылық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қызмет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түрлерімен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айналысу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танымдық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кітаптар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оқу</a:t>
            </a:r>
            <a:r>
              <a:rPr lang="ru-RU" sz="2000" dirty="0" smtClean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үйде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көмек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көрсету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Оқу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тапсырмаларын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орындау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Кешкі</a:t>
            </a:r>
            <a:r>
              <a:rPr lang="ru-RU" sz="2000" dirty="0">
                <a:solidFill>
                  <a:srgbClr val="0070C0"/>
                </a:solidFill>
              </a:rPr>
              <a:t> ас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Гигиеналық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процедуралар</a:t>
            </a: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Ұйқы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B4EE508-61EE-446C-8A90-F0A115757B43}"/>
              </a:ext>
            </a:extLst>
          </p:cNvPr>
          <p:cNvSpPr txBox="1"/>
          <p:nvPr/>
        </p:nvSpPr>
        <p:spPr>
          <a:xfrm>
            <a:off x="4940300" y="5457337"/>
            <a:ext cx="5961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solidFill>
                  <a:schemeClr val="accent2"/>
                </a:solidFill>
              </a:rPr>
              <a:t>Ата-аналар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балалардың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денсаулығын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сақтау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үшін</a:t>
            </a:r>
            <a:r>
              <a:rPr lang="ru-RU" dirty="0">
                <a:solidFill>
                  <a:schemeClr val="accent2"/>
                </a:solidFill>
              </a:rPr>
              <a:t>  </a:t>
            </a:r>
            <a:r>
              <a:rPr lang="ru-RU" dirty="0" err="1">
                <a:solidFill>
                  <a:schemeClr val="accent2"/>
                </a:solidFill>
              </a:rPr>
              <a:t>жаттығулар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жасатуға</a:t>
            </a:r>
            <a:r>
              <a:rPr lang="ru-RU" dirty="0">
                <a:solidFill>
                  <a:schemeClr val="accent2"/>
                </a:solidFill>
              </a:rPr>
              <a:t>, </a:t>
            </a:r>
            <a:r>
              <a:rPr lang="ru-RU" dirty="0" err="1" smtClean="0">
                <a:solidFill>
                  <a:schemeClr val="accent2"/>
                </a:solidFill>
              </a:rPr>
              <a:t>демалу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үшін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үзілістерге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және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оқу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уақытын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ұтымды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пайдалануға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назар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аударуы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керек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1268" name="Picture 4" descr="Қазақ тілінен сабақ жоспары: Күн тәртібі – уақыт тиімділігін ...">
            <a:extLst>
              <a:ext uri="{FF2B5EF4-FFF2-40B4-BE49-F238E27FC236}">
                <a16:creationId xmlns="" xmlns:a16="http://schemas.microsoft.com/office/drawing/2014/main" id="{DD7E1D4A-815E-46BA-91CF-6B56A8FFAC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7" b="4851"/>
          <a:stretch/>
        </p:blipFill>
        <p:spPr bwMode="auto">
          <a:xfrm>
            <a:off x="6204682" y="1626611"/>
            <a:ext cx="2643186" cy="29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03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3E3E910-0CFE-471E-806A-9691A70831D5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230484" y="1293505"/>
            <a:ext cx="114789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ru-RU" sz="2000" b="1" dirty="0" err="1">
                <a:solidFill>
                  <a:schemeClr val="accent2"/>
                </a:solidFill>
              </a:rPr>
              <a:t>Ата-аналар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жиналысының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күн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тәртібіндегі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сұрақтар</a:t>
            </a:r>
            <a:r>
              <a:rPr lang="ru-RU" sz="2000" b="1" dirty="0">
                <a:solidFill>
                  <a:schemeClr val="accent2"/>
                </a:solidFill>
              </a:rPr>
              <a:t>:</a:t>
            </a:r>
          </a:p>
          <a:p>
            <a:pPr algn="just"/>
            <a:endParaRPr lang="kk-KZ" sz="1400" b="1" dirty="0">
              <a:solidFill>
                <a:schemeClr val="accent2"/>
              </a:solidFill>
            </a:endParaRPr>
          </a:p>
          <a:p>
            <a:pPr algn="just"/>
            <a:endParaRPr lang="kk-KZ" sz="1400" b="1" dirty="0">
              <a:solidFill>
                <a:schemeClr val="accent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</a:rPr>
              <a:t>Жаңа оқу жылындағы оқу форматтары </a:t>
            </a:r>
            <a:r>
              <a:rPr lang="ru-RU" sz="1400" i="1" dirty="0">
                <a:solidFill>
                  <a:srgbClr val="0070C0"/>
                </a:solidFill>
              </a:rPr>
              <a:t>(</a:t>
            </a:r>
            <a:r>
              <a:rPr lang="ru-RU" sz="1400" i="1" dirty="0" err="1">
                <a:solidFill>
                  <a:srgbClr val="0070C0"/>
                </a:solidFill>
              </a:rPr>
              <a:t>әр</a:t>
            </a:r>
            <a:r>
              <a:rPr lang="ru-RU" sz="1400" i="1" dirty="0">
                <a:solidFill>
                  <a:srgbClr val="0070C0"/>
                </a:solidFill>
              </a:rPr>
              <a:t> </a:t>
            </a:r>
            <a:r>
              <a:rPr lang="ru-RU" sz="1400" i="1" dirty="0" err="1">
                <a:solidFill>
                  <a:srgbClr val="0070C0"/>
                </a:solidFill>
              </a:rPr>
              <a:t>мектеп</a:t>
            </a:r>
            <a:r>
              <a:rPr lang="ru-RU" sz="1400" i="1" dirty="0">
                <a:solidFill>
                  <a:srgbClr val="0070C0"/>
                </a:solidFill>
              </a:rPr>
              <a:t> </a:t>
            </a:r>
            <a:r>
              <a:rPr lang="ru-RU" sz="1400" i="1" dirty="0" err="1">
                <a:solidFill>
                  <a:srgbClr val="0070C0"/>
                </a:solidFill>
              </a:rPr>
              <a:t>ата-аналарға</a:t>
            </a:r>
            <a:r>
              <a:rPr lang="ru-RU" sz="1400" i="1" dirty="0">
                <a:solidFill>
                  <a:srgbClr val="0070C0"/>
                </a:solidFill>
              </a:rPr>
              <a:t> осы </a:t>
            </a:r>
            <a:r>
              <a:rPr lang="ru-RU" sz="1400" i="1" dirty="0" err="1">
                <a:solidFill>
                  <a:srgbClr val="0070C0"/>
                </a:solidFill>
              </a:rPr>
              <a:t>мектепте</a:t>
            </a:r>
            <a:r>
              <a:rPr lang="ru-RU" sz="1400" i="1" dirty="0">
                <a:solidFill>
                  <a:srgbClr val="0070C0"/>
                </a:solidFill>
              </a:rPr>
              <a:t> </a:t>
            </a:r>
            <a:r>
              <a:rPr lang="ru-RU" sz="1400" i="1" dirty="0" err="1">
                <a:solidFill>
                  <a:srgbClr val="0070C0"/>
                </a:solidFill>
              </a:rPr>
              <a:t>оқитын</a:t>
            </a:r>
            <a:r>
              <a:rPr lang="ru-RU" sz="1400" i="1" dirty="0">
                <a:solidFill>
                  <a:srgbClr val="0070C0"/>
                </a:solidFill>
              </a:rPr>
              <a:t> форматы </a:t>
            </a:r>
            <a:r>
              <a:rPr lang="ru-RU" sz="1400" i="1" dirty="0" err="1">
                <a:solidFill>
                  <a:srgbClr val="0070C0"/>
                </a:solidFill>
              </a:rPr>
              <a:t>туралы</a:t>
            </a:r>
            <a:r>
              <a:rPr lang="ru-RU" sz="1400" i="1" dirty="0">
                <a:solidFill>
                  <a:srgbClr val="0070C0"/>
                </a:solidFill>
              </a:rPr>
              <a:t> </a:t>
            </a:r>
            <a:r>
              <a:rPr lang="ru-RU" sz="1400" i="1" dirty="0" err="1">
                <a:solidFill>
                  <a:srgbClr val="0070C0"/>
                </a:solidFill>
              </a:rPr>
              <a:t>хабарлайды</a:t>
            </a:r>
            <a:r>
              <a:rPr lang="ru-RU" sz="1400" i="1" dirty="0">
                <a:solidFill>
                  <a:srgbClr val="0070C0"/>
                </a:solidFill>
              </a:rPr>
              <a:t>)</a:t>
            </a:r>
            <a:endParaRPr lang="ru-RU" sz="14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Оқытудың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штаттық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режимінде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санитарлық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талаптарды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сақтау</a:t>
            </a:r>
            <a:endParaRPr lang="ru-RU" sz="20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</a:rPr>
              <a:t>Қ</a:t>
            </a:r>
            <a:r>
              <a:rPr lang="ru-RU" sz="2000" dirty="0" err="1">
                <a:solidFill>
                  <a:srgbClr val="0070C0"/>
                </a:solidFill>
              </a:rPr>
              <a:t>ашықтан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оқыту</a:t>
            </a:r>
            <a:r>
              <a:rPr lang="ru-RU" sz="2000" dirty="0">
                <a:solidFill>
                  <a:srgbClr val="0070C0"/>
                </a:solidFill>
              </a:rPr>
              <a:t>: </a:t>
            </a:r>
            <a:r>
              <a:rPr lang="ru-RU" sz="2000" dirty="0" err="1">
                <a:solidFill>
                  <a:srgbClr val="0070C0"/>
                </a:solidFill>
              </a:rPr>
              <a:t>баланың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мінез-құлық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ережелері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және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жұмыс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орны</a:t>
            </a: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</a:rPr>
              <a:t>Қ</a:t>
            </a:r>
            <a:r>
              <a:rPr lang="ru-RU" sz="2000" dirty="0" err="1">
                <a:solidFill>
                  <a:srgbClr val="0070C0"/>
                </a:solidFill>
              </a:rPr>
              <a:t>ашықтан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оқыту</a:t>
            </a:r>
            <a:r>
              <a:rPr lang="kk-KZ" sz="2000" dirty="0">
                <a:solidFill>
                  <a:srgbClr val="0070C0"/>
                </a:solidFill>
              </a:rPr>
              <a:t>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жү</a:t>
            </a:r>
            <a:r>
              <a:rPr lang="kk-KZ" sz="2000" dirty="0">
                <a:solidFill>
                  <a:srgbClr val="0070C0"/>
                </a:solidFill>
              </a:rPr>
              <a:t>зеге асыратын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білім</a:t>
            </a:r>
            <a:r>
              <a:rPr lang="ru-RU" sz="2000" dirty="0">
                <a:solidFill>
                  <a:srgbClr val="0070C0"/>
                </a:solidFill>
              </a:rPr>
              <a:t> беру Интернет-</a:t>
            </a:r>
            <a:r>
              <a:rPr lang="ru-RU" sz="2000" dirty="0" err="1">
                <a:solidFill>
                  <a:srgbClr val="0070C0"/>
                </a:solidFill>
              </a:rPr>
              <a:t>платформасымен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танысу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1400" i="1" dirty="0">
                <a:solidFill>
                  <a:srgbClr val="0070C0"/>
                </a:solidFill>
              </a:rPr>
              <a:t>(</a:t>
            </a:r>
            <a:r>
              <a:rPr lang="ru-RU" sz="1400" i="1" dirty="0" err="1">
                <a:solidFill>
                  <a:srgbClr val="0070C0"/>
                </a:solidFill>
              </a:rPr>
              <a:t>экранда</a:t>
            </a:r>
            <a:r>
              <a:rPr lang="ru-RU" sz="1400" i="1" dirty="0">
                <a:solidFill>
                  <a:srgbClr val="0070C0"/>
                </a:solidFill>
              </a:rPr>
              <a:t> </a:t>
            </a:r>
            <a:r>
              <a:rPr lang="ru-RU" sz="1400" i="1" dirty="0" err="1">
                <a:solidFill>
                  <a:srgbClr val="0070C0"/>
                </a:solidFill>
              </a:rPr>
              <a:t>көрсету</a:t>
            </a:r>
            <a:r>
              <a:rPr lang="ru-RU" sz="1400" i="1" dirty="0">
                <a:solidFill>
                  <a:srgbClr val="0070C0"/>
                </a:solidFill>
              </a:rPr>
              <a:t>)</a:t>
            </a:r>
            <a:endParaRPr lang="ru-RU" sz="14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Жаңа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жылында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білім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алушыларды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бағалау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жүйесі</a:t>
            </a:r>
            <a:endParaRPr lang="ru-RU" sz="20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</a:rPr>
              <a:t>Б</a:t>
            </a:r>
            <a:r>
              <a:rPr lang="ru-RU" sz="2000" dirty="0" err="1">
                <a:solidFill>
                  <a:srgbClr val="0070C0"/>
                </a:solidFill>
              </a:rPr>
              <a:t>аланың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режимі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және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демалыс</a:t>
            </a:r>
            <a:r>
              <a:rPr lang="kk-KZ" sz="2000" dirty="0">
                <a:solidFill>
                  <a:srgbClr val="0070C0"/>
                </a:solidFill>
              </a:rPr>
              <a:t>ы</a:t>
            </a:r>
            <a:endParaRPr lang="ru-RU" sz="20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</a:rPr>
              <a:t>Баланы </a:t>
            </a:r>
            <a:r>
              <a:rPr lang="ru-RU" sz="2000" dirty="0" err="1">
                <a:solidFill>
                  <a:srgbClr val="0070C0"/>
                </a:solidFill>
              </a:rPr>
              <a:t>өз</a:t>
            </a:r>
            <a:r>
              <a:rPr lang="kk-KZ" sz="2000" dirty="0">
                <a:solidFill>
                  <a:srgbClr val="0070C0"/>
                </a:solidFill>
              </a:rPr>
              <a:t>дігінен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оқуға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қалай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ынталандыруға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болады</a:t>
            </a:r>
            <a:r>
              <a:rPr lang="ru-RU" sz="2000" dirty="0">
                <a:solidFill>
                  <a:srgbClr val="0070C0"/>
                </a:solidFill>
              </a:rPr>
              <a:t>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</a:rPr>
              <a:t>Б</a:t>
            </a:r>
            <a:r>
              <a:rPr lang="ru-RU" sz="2000" dirty="0" err="1" smtClean="0">
                <a:solidFill>
                  <a:srgbClr val="0070C0"/>
                </a:solidFill>
              </a:rPr>
              <a:t>алалардың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интернеттегі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жұмысын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ата-аналар</a:t>
            </a:r>
            <a:r>
              <a:rPr lang="kk-KZ" sz="2000" dirty="0" smtClean="0">
                <a:solidFill>
                  <a:srgbClr val="0070C0"/>
                </a:solidFill>
              </a:rPr>
              <a:t>мдың </a:t>
            </a:r>
            <a:r>
              <a:rPr lang="ru-RU" sz="2000" dirty="0" err="1" smtClean="0">
                <a:solidFill>
                  <a:srgbClr val="0070C0"/>
                </a:solidFill>
              </a:rPr>
              <a:t>бақылауы</a:t>
            </a:r>
            <a:r>
              <a:rPr lang="ru-RU" sz="2000" dirty="0" smtClean="0">
                <a:solidFill>
                  <a:srgbClr val="0070C0"/>
                </a:solidFill>
              </a:rPr>
              <a:t>  </a:t>
            </a:r>
            <a:r>
              <a:rPr lang="ru-RU" sz="2000" dirty="0" err="1">
                <a:solidFill>
                  <a:srgbClr val="0070C0"/>
                </a:solidFill>
              </a:rPr>
              <a:t>ережелерімен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танысу</a:t>
            </a: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Ата-аналар</a:t>
            </a:r>
            <a:r>
              <a:rPr lang="ru-RU" sz="2000" dirty="0">
                <a:solidFill>
                  <a:srgbClr val="0070C0"/>
                </a:solidFill>
              </a:rPr>
              <a:t> мен </a:t>
            </a:r>
            <a:r>
              <a:rPr lang="ru-RU" sz="2000" dirty="0" err="1">
                <a:solidFill>
                  <a:srgbClr val="0070C0"/>
                </a:solidFill>
              </a:rPr>
              <a:t>балалардың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қарым-қатынас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психологиясы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1150690" y="422122"/>
            <a:ext cx="98906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жалпыреспубликалық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ата-аналар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жиналысы</a:t>
            </a:r>
            <a:endParaRPr lang="ru-RU" sz="2800" dirty="0"/>
          </a:p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accent2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416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88042E5-1D54-4AFB-9914-1480FB3B5F3C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1524000" y="406486"/>
            <a:ext cx="95555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dirty="0" smtClean="0">
                <a:solidFill>
                  <a:schemeClr val="bg1"/>
                </a:solidFill>
              </a:rPr>
              <a:t>Мектеп формасына талаптар</a:t>
            </a:r>
            <a:endParaRPr lang="ru-RU" sz="2800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B9B2D36-113D-4D6B-B115-314CA93D4706}"/>
              </a:ext>
            </a:extLst>
          </p:cNvPr>
          <p:cNvSpPr txBox="1"/>
          <p:nvPr/>
        </p:nvSpPr>
        <p:spPr>
          <a:xfrm>
            <a:off x="393700" y="1636646"/>
            <a:ext cx="116425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Мектеп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формасына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қойылатын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талаптар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сақталады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2020-2021 </a:t>
            </a:r>
            <a:r>
              <a:rPr lang="ru-RU" sz="2000" dirty="0" err="1" smtClean="0">
                <a:solidFill>
                  <a:srgbClr val="0070C0"/>
                </a:solidFill>
              </a:rPr>
              <a:t>оқу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жылына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қатысты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міндетті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мектеп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формасына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қойылатын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талаптарға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өзгерістер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енгізілді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rgbClr val="0070C0"/>
                </a:solidFill>
              </a:rPr>
              <a:t>Санитарлық-эпидемиялогиялық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ахуал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ескеріліп</a:t>
            </a:r>
            <a:r>
              <a:rPr lang="ru-RU" sz="2000" dirty="0" smtClean="0">
                <a:solidFill>
                  <a:srgbClr val="0070C0"/>
                </a:solidFill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</a:rPr>
              <a:t>шектеу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іс-шаралары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кезеңінде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оқушылар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сабақтарға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ыңғайлы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киімде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қатыса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алады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4955B2B-AEE6-4D2E-98F3-972159F9078D}"/>
              </a:ext>
            </a:extLst>
          </p:cNvPr>
          <p:cNvSpPr/>
          <p:nvPr/>
        </p:nvSpPr>
        <p:spPr>
          <a:xfrm>
            <a:off x="393700" y="481078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>
                <a:solidFill>
                  <a:schemeClr val="accent2"/>
                </a:solidFill>
              </a:rPr>
              <a:t>Ата-аналар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балаға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сабаққа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ыңғайлы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киім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таңдап</a:t>
            </a:r>
            <a:r>
              <a:rPr lang="ru-RU" dirty="0">
                <a:solidFill>
                  <a:schemeClr val="accent2"/>
                </a:solidFill>
              </a:rPr>
              <a:t>, </a:t>
            </a:r>
            <a:r>
              <a:rPr lang="ru-RU" dirty="0" err="1">
                <a:solidFill>
                  <a:schemeClr val="accent2"/>
                </a:solidFill>
              </a:rPr>
              <a:t>киім</a:t>
            </a:r>
            <a:r>
              <a:rPr lang="ru-RU" dirty="0">
                <a:solidFill>
                  <a:schemeClr val="accent2"/>
                </a:solidFill>
              </a:rPr>
              <a:t>  </a:t>
            </a:r>
            <a:r>
              <a:rPr lang="ru-RU" dirty="0" err="1">
                <a:solidFill>
                  <a:schemeClr val="accent2"/>
                </a:solidFill>
              </a:rPr>
              <a:t>тәртіпке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келтіретінін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және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оқуға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бейімделуге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көмектесетінін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түсіндіруі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қажет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2290" name="Picture 2" descr="Биыл мектеп формасына жаңа өзгерістер енгізіледі - ҚазБілім">
            <a:extLst>
              <a:ext uri="{FF2B5EF4-FFF2-40B4-BE49-F238E27FC236}">
                <a16:creationId xmlns="" xmlns:a16="http://schemas.microsoft.com/office/drawing/2014/main" id="{5C10BA1F-19B1-4E64-957B-BBA3B9EA6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1" y="3883415"/>
            <a:ext cx="2819400" cy="281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1356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EABC5E5-D2CB-4659-A903-089C40644D3E}"/>
              </a:ext>
            </a:extLst>
          </p:cNvPr>
          <p:cNvSpPr/>
          <p:nvPr/>
        </p:nvSpPr>
        <p:spPr>
          <a:xfrm>
            <a:off x="0" y="385894"/>
            <a:ext cx="12192001" cy="954922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8A82A81-1451-435B-B372-248429FBDEC1}"/>
              </a:ext>
            </a:extLst>
          </p:cNvPr>
          <p:cNvSpPr txBox="1"/>
          <p:nvPr/>
        </p:nvSpPr>
        <p:spPr>
          <a:xfrm>
            <a:off x="1145579" y="415636"/>
            <a:ext cx="10907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Баланы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өздігінен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істеуге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оқуға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ынталандыруға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38F8903-F22A-4E9C-9D34-5ACF1148B8E5}"/>
              </a:ext>
            </a:extLst>
          </p:cNvPr>
          <p:cNvSpPr txBox="1"/>
          <p:nvPr/>
        </p:nvSpPr>
        <p:spPr>
          <a:xfrm>
            <a:off x="3449088" y="1366897"/>
            <a:ext cx="798340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dirty="0">
                <a:solidFill>
                  <a:schemeClr val="accent2"/>
                </a:solidFill>
              </a:rPr>
              <a:t>Баланың оқуға деген ынтасын </a:t>
            </a:r>
            <a:r>
              <a:rPr lang="kk-KZ" b="1" dirty="0" smtClean="0">
                <a:solidFill>
                  <a:schemeClr val="accent2"/>
                </a:solidFill>
              </a:rPr>
              <a:t>арттыру:</a:t>
            </a:r>
            <a:endParaRPr lang="ru-RU" sz="1000" dirty="0">
              <a:solidFill>
                <a:srgbClr val="0070C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білімді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болуға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ұмтылдыру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000" dirty="0">
              <a:solidFill>
                <a:srgbClr val="0070C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қарым-қатынас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шеңберін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кеңейту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lvl="0"/>
            <a:endParaRPr lang="ru-RU" sz="1000" dirty="0">
              <a:solidFill>
                <a:srgbClr val="0070C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өз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таланттарын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ашуға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белсенді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және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көшбасшы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болуға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баулу;</a:t>
            </a:r>
            <a:endParaRPr lang="ru-RU" sz="2000" dirty="0">
              <a:solidFill>
                <a:srgbClr val="0070C0"/>
              </a:solidFill>
            </a:endParaRPr>
          </a:p>
          <a:p>
            <a:pPr lvl="0"/>
            <a:endParaRPr lang="ru-RU" sz="10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оқу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қажеттілігін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(</a:t>
            </a:r>
            <a:r>
              <a:rPr lang="ru-RU" sz="2000" dirty="0" err="1">
                <a:solidFill>
                  <a:srgbClr val="0070C0"/>
                </a:solidFill>
              </a:rPr>
              <a:t>оқушы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мәртебесі</a:t>
            </a:r>
            <a:r>
              <a:rPr lang="ru-RU" sz="2000" dirty="0" smtClean="0">
                <a:solidFill>
                  <a:srgbClr val="0070C0"/>
                </a:solidFill>
              </a:rPr>
              <a:t>) </a:t>
            </a:r>
            <a:r>
              <a:rPr lang="ru-RU" sz="2000" dirty="0" err="1" smtClean="0">
                <a:solidFill>
                  <a:srgbClr val="0070C0"/>
                </a:solidFill>
              </a:rPr>
              <a:t>жоғарлату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CDB9CED-A589-44DF-88BB-148CB9829137}"/>
              </a:ext>
            </a:extLst>
          </p:cNvPr>
          <p:cNvSpPr txBox="1"/>
          <p:nvPr/>
        </p:nvSpPr>
        <p:spPr>
          <a:xfrm>
            <a:off x="695326" y="3862145"/>
            <a:ext cx="74895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Не </a:t>
            </a:r>
            <a:r>
              <a:rPr lang="ru-RU" b="1" dirty="0" err="1">
                <a:solidFill>
                  <a:schemeClr val="accent2"/>
                </a:solidFill>
              </a:rPr>
              <a:t>қажет</a:t>
            </a:r>
            <a:r>
              <a:rPr lang="ru-RU" b="1" dirty="0">
                <a:solidFill>
                  <a:schemeClr val="accent2"/>
                </a:solidFill>
              </a:rPr>
              <a:t>?</a:t>
            </a:r>
          </a:p>
          <a:p>
            <a:pPr algn="ctr"/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Ересектердің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жеке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тәжірибесі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Баға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емес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нақты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білімнің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талабы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Алған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білімдерін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тәжірибеде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қолдануға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үйрету</a:t>
            </a:r>
            <a:endParaRPr lang="ru-RU" dirty="0"/>
          </a:p>
        </p:txBody>
      </p:sp>
      <p:pic>
        <p:nvPicPr>
          <p:cNvPr id="13314" name="Picture 2" descr="Бала тәрбиесі ананың құрсағынан басталады | SN.kz - жаңалықтар ...">
            <a:extLst>
              <a:ext uri="{FF2B5EF4-FFF2-40B4-BE49-F238E27FC236}">
                <a16:creationId xmlns="" xmlns:a16="http://schemas.microsoft.com/office/drawing/2014/main" id="{C2F0308A-C881-4A81-8631-8673E33DD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70" y="1475648"/>
            <a:ext cx="2847488" cy="189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Дистанционное обучение в Казахстане. Готовлюсь к урокам для ...">
            <a:extLst>
              <a:ext uri="{FF2B5EF4-FFF2-40B4-BE49-F238E27FC236}">
                <a16:creationId xmlns="" xmlns:a16="http://schemas.microsoft.com/office/drawing/2014/main" id="{030C6D39-3B57-4CB1-947B-5E08EE233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302" y="3741071"/>
            <a:ext cx="2235198" cy="248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1658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C45791D-8177-4164-8106-0453B69BF581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5553925-68A1-40B6-9322-AE98F0D5B7A0}"/>
              </a:ext>
            </a:extLst>
          </p:cNvPr>
          <p:cNvSpPr txBox="1"/>
          <p:nvPr/>
        </p:nvSpPr>
        <p:spPr>
          <a:xfrm>
            <a:off x="206433" y="401652"/>
            <a:ext cx="1213433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500" dirty="0" smtClean="0">
                <a:solidFill>
                  <a:schemeClr val="bg1"/>
                </a:solidFill>
              </a:rPr>
              <a:t>АТА-АНАЛАРҒА КЕҢЕС</a:t>
            </a:r>
            <a:endParaRPr lang="ru-RU" sz="25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6001102-8EB9-473C-B0E6-DCD14C3BFC67}"/>
              </a:ext>
            </a:extLst>
          </p:cNvPr>
          <p:cNvSpPr txBox="1"/>
          <p:nvPr/>
        </p:nvSpPr>
        <p:spPr>
          <a:xfrm>
            <a:off x="206433" y="1321510"/>
            <a:ext cx="117796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rgbClr val="0070C0"/>
                </a:solidFill>
              </a:rPr>
              <a:t>Балаларыңыздың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интернетте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немен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айналысатындығы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туралы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хабардар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болыңыз.Олардан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өзіңізді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бұрын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қолданбаған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қосымшаларды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қолдануға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үйретуді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сұраңыз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Пайдалы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сайттарды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танымдық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ресурстарды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ашуға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үйретіңіз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Ақпаратпен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танысқаннан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кейін</a:t>
            </a:r>
            <a:r>
              <a:rPr lang="ru-RU" dirty="0">
                <a:solidFill>
                  <a:srgbClr val="0070C0"/>
                </a:solidFill>
              </a:rPr>
              <a:t> не </a:t>
            </a:r>
            <a:r>
              <a:rPr lang="ru-RU" dirty="0" err="1">
                <a:solidFill>
                  <a:srgbClr val="0070C0"/>
                </a:solidFill>
              </a:rPr>
              <a:t>қызықты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екенін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сұраңыз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Балаларыңызға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өздері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туралы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ақпаратты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желіде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орналастырмау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керектігін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түсінуге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көмектесіңіз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Егер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Сіздің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балаңыз</a:t>
            </a:r>
            <a:r>
              <a:rPr lang="ru-RU" dirty="0">
                <a:solidFill>
                  <a:srgbClr val="0070C0"/>
                </a:solidFill>
              </a:rPr>
              <a:t> спам (</a:t>
            </a:r>
            <a:r>
              <a:rPr lang="ru-RU" dirty="0" err="1">
                <a:solidFill>
                  <a:srgbClr val="0070C0"/>
                </a:solidFill>
              </a:rPr>
              <a:t>қажетсіз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электрондық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пошта</a:t>
            </a:r>
            <a:r>
              <a:rPr lang="ru-RU" dirty="0">
                <a:solidFill>
                  <a:srgbClr val="0070C0"/>
                </a:solidFill>
              </a:rPr>
              <a:t>) </a:t>
            </a:r>
            <a:r>
              <a:rPr lang="ru-RU" dirty="0" err="1">
                <a:solidFill>
                  <a:srgbClr val="0070C0"/>
                </a:solidFill>
              </a:rPr>
              <a:t>алса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оған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мұндай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хаттарда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жазылғандарға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сенбеуге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және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жағдайда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оларға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жауап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бермеу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керектігін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ескертіңіз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Балаларға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бейтаныс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адамдар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жіберген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файлдарды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ашуға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болмайтынын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түсіндіріңіз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 err="1">
                <a:solidFill>
                  <a:srgbClr val="0070C0"/>
                </a:solidFill>
              </a:rPr>
              <a:t>Бұл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файлдарда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келіссіз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немесе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агрессивті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мазмұндағы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фотосуреттер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бейнелер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болуы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мүмкін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екенін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жеткізіңіз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Интернеттегі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кейбір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адамдар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өтірік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айтуы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мүмкін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өздерін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басқа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адамдардың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атынан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көрсетуі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мүмкін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екенін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түсіндіріңіз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Балаларыңызбен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үнемі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сөйлесіп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отырыңыз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интернеттегі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басқа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адамдардың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іс-әрекеттеріне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қалай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дұрыс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әрекет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жауап</a:t>
            </a:r>
            <a:r>
              <a:rPr lang="ru-RU" dirty="0">
                <a:solidFill>
                  <a:srgbClr val="0070C0"/>
                </a:solidFill>
              </a:rPr>
              <a:t> беру </a:t>
            </a:r>
            <a:r>
              <a:rPr lang="ru-RU" dirty="0" err="1">
                <a:solidFill>
                  <a:srgbClr val="0070C0"/>
                </a:solidFill>
              </a:rPr>
              <a:t>туралы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кеңес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беріңіз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Егер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біреу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желіде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ренжітсе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немесе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агрессивті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мазмұндағы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материалды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көрсе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балаларыңызды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дұрыс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жауап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беруге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үйретіңіз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Сіздің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балаларыңыз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қолданатын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компьютерде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жасына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қарай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зерделеу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құралдары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орнатылып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дұрыс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конфигурацияланғанына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көз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жеткізіңіз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8211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330B896-64C0-485A-9BDB-1092B44B767D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E410F9E-A6FF-4F1F-852D-315ABAD79027}"/>
              </a:ext>
            </a:extLst>
          </p:cNvPr>
          <p:cNvSpPr txBox="1"/>
          <p:nvPr/>
        </p:nvSpPr>
        <p:spPr>
          <a:xfrm>
            <a:off x="115330" y="480148"/>
            <a:ext cx="120766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dirty="0" err="1" smtClean="0">
                <a:solidFill>
                  <a:schemeClr val="bg1"/>
                </a:solidFill>
              </a:rPr>
              <a:t>Балалардың</a:t>
            </a:r>
            <a:r>
              <a:rPr lang="ru-RU" sz="2100" dirty="0" smtClean="0">
                <a:solidFill>
                  <a:schemeClr val="bg1"/>
                </a:solidFill>
              </a:rPr>
              <a:t> интернет </a:t>
            </a:r>
            <a:r>
              <a:rPr lang="ru-RU" sz="2100" dirty="0" err="1" smtClean="0">
                <a:solidFill>
                  <a:schemeClr val="bg1"/>
                </a:solidFill>
              </a:rPr>
              <a:t>жүйесіндегі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жұмысын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err="1" smtClean="0">
                <a:solidFill>
                  <a:schemeClr val="bg1"/>
                </a:solidFill>
              </a:rPr>
              <a:t>бақылау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endParaRPr lang="ru-RU" sz="2100" dirty="0">
              <a:solidFill>
                <a:schemeClr val="bg1"/>
              </a:solidFill>
            </a:endParaRPr>
          </a:p>
          <a:p>
            <a:pPr lvl="0"/>
            <a:endParaRPr lang="ru-RU" sz="21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9B639A6-6CDB-4A0F-98A1-CF5BA04DAEB3}"/>
              </a:ext>
            </a:extLst>
          </p:cNvPr>
          <p:cNvSpPr txBox="1"/>
          <p:nvPr/>
        </p:nvSpPr>
        <p:spPr>
          <a:xfrm>
            <a:off x="245300" y="2362525"/>
            <a:ext cx="117014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Компьютерді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көрінетін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жерге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қойыңыз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Сабақтан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тыс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уақытта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Интернетте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пен </a:t>
            </a:r>
            <a:r>
              <a:rPr lang="ru-RU" sz="2000" dirty="0" err="1">
                <a:solidFill>
                  <a:srgbClr val="0070C0"/>
                </a:solidFill>
              </a:rPr>
              <a:t>ойын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уақытын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шектеңіз</a:t>
            </a:r>
            <a:r>
              <a:rPr lang="ru-RU" sz="2000" dirty="0">
                <a:solidFill>
                  <a:srgbClr val="0070C0"/>
                </a:solidFill>
              </a:rPr>
              <a:t> (</a:t>
            </a:r>
            <a:r>
              <a:rPr lang="ru-RU" sz="2000" dirty="0" err="1">
                <a:solidFill>
                  <a:srgbClr val="0070C0"/>
                </a:solidFill>
              </a:rPr>
              <a:t>күніне</a:t>
            </a:r>
            <a:r>
              <a:rPr lang="ru-RU" sz="2000" dirty="0">
                <a:solidFill>
                  <a:srgbClr val="0070C0"/>
                </a:solidFill>
              </a:rPr>
              <a:t> 15-30 минут</a:t>
            </a:r>
            <a:r>
              <a:rPr lang="ru-RU" sz="2000" dirty="0" smtClean="0">
                <a:solidFill>
                  <a:srgbClr val="0070C0"/>
                </a:solidFill>
              </a:rPr>
              <a:t>);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Балаңыздың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Интернетке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кіруіне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тарихына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қызығушылық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танытыңыз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Балаңызбен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компьютерде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немесе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мобильді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құрылғыда</a:t>
            </a:r>
            <a:r>
              <a:rPr lang="ru-RU" sz="2000" dirty="0">
                <a:solidFill>
                  <a:srgbClr val="0070C0"/>
                </a:solidFill>
              </a:rPr>
              <a:t> не </a:t>
            </a:r>
            <a:r>
              <a:rPr lang="ru-RU" sz="2000" dirty="0" err="1">
                <a:solidFill>
                  <a:srgbClr val="0070C0"/>
                </a:solidFill>
              </a:rPr>
              <a:t>көретіні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және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немен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айналысатыны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туралы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сөйлесіңіз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Балаларға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компьютерде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тиімді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уақыт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өткізуді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және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нақты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дағдыларды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игеруді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ұсыныңыз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70C0"/>
                </a:solidFill>
              </a:rPr>
              <a:t>Үлгі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болыңыз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Балалар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көбінесе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ата-аналарының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мінез-құлқын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қайталайды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Дистанционное обучение в Казахстане: ВУЗы, цены, условия обучения ...">
            <a:extLst>
              <a:ext uri="{FF2B5EF4-FFF2-40B4-BE49-F238E27FC236}">
                <a16:creationId xmlns="" xmlns:a16="http://schemas.microsoft.com/office/drawing/2014/main" id="{4226AF8B-C1E1-4454-AF96-49926352B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063065"/>
            <a:ext cx="2171701" cy="179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1223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4404B86-7DFA-44F0-98F5-7AA031F6B0E2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C18BF3-55A7-48B9-8018-811936C47158}"/>
              </a:ext>
            </a:extLst>
          </p:cNvPr>
          <p:cNvSpPr txBox="1"/>
          <p:nvPr/>
        </p:nvSpPr>
        <p:spPr>
          <a:xfrm>
            <a:off x="1139537" y="392351"/>
            <a:ext cx="10439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solidFill>
                  <a:schemeClr val="bg1"/>
                </a:solidFill>
              </a:rPr>
              <a:t>Ата-аналар</a:t>
            </a:r>
            <a:r>
              <a:rPr lang="ru-RU" sz="2800" dirty="0">
                <a:solidFill>
                  <a:schemeClr val="bg1"/>
                </a:solidFill>
              </a:rPr>
              <a:t> мен </a:t>
            </a:r>
            <a:r>
              <a:rPr lang="ru-RU" sz="2800" dirty="0" err="1">
                <a:solidFill>
                  <a:schemeClr val="bg1"/>
                </a:solidFill>
              </a:rPr>
              <a:t>балалардың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қарым-қатынас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психологиясы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4BF3A50-4A62-4527-BECD-543F9D315FA2}"/>
              </a:ext>
            </a:extLst>
          </p:cNvPr>
          <p:cNvSpPr txBox="1"/>
          <p:nvPr/>
        </p:nvSpPr>
        <p:spPr>
          <a:xfrm>
            <a:off x="155219" y="989901"/>
            <a:ext cx="106394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Баланың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жеке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басын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құрметтеңіз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 err="1">
                <a:solidFill>
                  <a:srgbClr val="0070C0"/>
                </a:solidFill>
              </a:rPr>
              <a:t>Өз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әрекеттеріңізде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озбырлыққа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жол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бермеңіз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Тиісті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өзін-өзі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бағалауды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қалыптастырыңыз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Баланы </a:t>
            </a:r>
            <a:r>
              <a:rPr lang="ru-RU" dirty="0" err="1">
                <a:solidFill>
                  <a:srgbClr val="0070C0"/>
                </a:solidFill>
              </a:rPr>
              <a:t>отбасының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нақты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істерімен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таныстырыңыз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Баланың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ерік-жігерін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дамытыңыз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 err="1">
                <a:solidFill>
                  <a:srgbClr val="0070C0"/>
                </a:solidFill>
              </a:rPr>
              <a:t>Мақсатқа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жету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үшін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күш</a:t>
            </a:r>
            <a:r>
              <a:rPr lang="ru-RU" dirty="0">
                <a:solidFill>
                  <a:srgbClr val="0070C0"/>
                </a:solidFill>
              </a:rPr>
              <a:t> салу </a:t>
            </a:r>
            <a:r>
              <a:rPr lang="ru-RU" dirty="0" err="1">
                <a:solidFill>
                  <a:srgbClr val="0070C0"/>
                </a:solidFill>
              </a:rPr>
              <a:t>керектігін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үйретіңіз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Баланы </a:t>
            </a:r>
            <a:r>
              <a:rPr lang="ru-RU" dirty="0" err="1">
                <a:solidFill>
                  <a:srgbClr val="0070C0"/>
                </a:solidFill>
              </a:rPr>
              <a:t>жоспарлауға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іс-қимыл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жоспарын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құруға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үйретіңіз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Басқа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балалармен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адамдармен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қарым-қатынас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жасауды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үйретіңіз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Баланың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адамгершілік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қасиеттерін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қалыптастырыңыз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err="1">
                <a:solidFill>
                  <a:srgbClr val="0070C0"/>
                </a:solidFill>
              </a:rPr>
              <a:t>мейірімділік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әдептілік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жанашырлық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өзара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көмек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жауапкершілік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Отбасылық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өмірдің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әдеттегі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ырғағын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мүмкіндігінше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сақтаңыз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немесе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жаңа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отбасылық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дәстүрлерді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ойындар</a:t>
            </a:r>
            <a:r>
              <a:rPr lang="ru-RU" dirty="0">
                <a:solidFill>
                  <a:srgbClr val="0070C0"/>
                </a:solidFill>
              </a:rPr>
              <a:t>) </a:t>
            </a:r>
            <a:r>
              <a:rPr lang="ru-RU" dirty="0" err="1" smtClean="0">
                <a:solidFill>
                  <a:srgbClr val="0070C0"/>
                </a:solidFill>
              </a:rPr>
              <a:t>жасаңыз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Балалардың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құрдастарымен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қарым-қатынасын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ынталандырыңыз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шектеулі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уақытпен</a:t>
            </a:r>
            <a:r>
              <a:rPr lang="ru-RU" dirty="0">
                <a:solidFill>
                  <a:srgbClr val="0070C0"/>
                </a:solidFill>
              </a:rPr>
              <a:t>), </a:t>
            </a:r>
          </a:p>
          <a:p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мысалы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баланың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жасына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байланысты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әлеуметтік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желілер</a:t>
            </a:r>
            <a:r>
              <a:rPr lang="ru-RU" dirty="0" smtClean="0">
                <a:solidFill>
                  <a:srgbClr val="0070C0"/>
                </a:solidFill>
              </a:rPr>
              <a:t>);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42" name="Picture 2" descr="Психология отношений между родителями и детьми &gt; ЧитаРики">
            <a:extLst>
              <a:ext uri="{FF2B5EF4-FFF2-40B4-BE49-F238E27FC236}">
                <a16:creationId xmlns="" xmlns:a16="http://schemas.microsoft.com/office/drawing/2014/main" id="{65F354C7-682B-479D-8A7E-7C12D5C86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776" y="948777"/>
            <a:ext cx="2432544" cy="161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917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9C8F107-B48B-47F7-9430-91CAD051E2E3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4BF3A50-4A62-4527-BECD-543F9D315FA2}"/>
              </a:ext>
            </a:extLst>
          </p:cNvPr>
          <p:cNvSpPr txBox="1"/>
          <p:nvPr/>
        </p:nvSpPr>
        <p:spPr>
          <a:xfrm>
            <a:off x="155218" y="1026150"/>
            <a:ext cx="119296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 	</a:t>
            </a:r>
            <a:r>
              <a:rPr lang="ru-RU" sz="2000" b="1" dirty="0" err="1">
                <a:solidFill>
                  <a:schemeClr val="accent2"/>
                </a:solidFill>
              </a:rPr>
              <a:t>Балаларға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COVID-19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берілу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жолдары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туралы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және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оларды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жұқтыруға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жол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бермеу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жөніндегі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шаралар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туралы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айтыңыз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ru-RU" sz="1700" dirty="0">
                <a:solidFill>
                  <a:srgbClr val="0070C0"/>
                </a:solidFill>
              </a:rPr>
              <a:t>	</a:t>
            </a:r>
            <a:r>
              <a:rPr lang="ru-RU" sz="1700" u="sng" dirty="0" err="1">
                <a:solidFill>
                  <a:srgbClr val="0070C0"/>
                </a:solidFill>
              </a:rPr>
              <a:t>Инфекциядан</a:t>
            </a:r>
            <a:r>
              <a:rPr lang="ru-RU" sz="1700" u="sng" dirty="0">
                <a:solidFill>
                  <a:srgbClr val="0070C0"/>
                </a:solidFill>
              </a:rPr>
              <a:t> </a:t>
            </a:r>
            <a:r>
              <a:rPr lang="ru-RU" sz="1700" u="sng" dirty="0" err="1">
                <a:solidFill>
                  <a:srgbClr val="0070C0"/>
                </a:solidFill>
              </a:rPr>
              <a:t>аулақ</a:t>
            </a:r>
            <a:r>
              <a:rPr lang="ru-RU" sz="1700" u="sng" dirty="0">
                <a:solidFill>
                  <a:srgbClr val="0070C0"/>
                </a:solidFill>
              </a:rPr>
              <a:t> </a:t>
            </a:r>
            <a:r>
              <a:rPr lang="ru-RU" sz="1700" u="sng" dirty="0" err="1">
                <a:solidFill>
                  <a:srgbClr val="0070C0"/>
                </a:solidFill>
              </a:rPr>
              <a:t>болуды</a:t>
            </a:r>
            <a:r>
              <a:rPr lang="ru-RU" sz="1700" u="sng" dirty="0">
                <a:solidFill>
                  <a:srgbClr val="0070C0"/>
                </a:solidFill>
              </a:rPr>
              <a:t>, </a:t>
            </a:r>
            <a:r>
              <a:rPr lang="ru-RU" sz="1700" u="sng" dirty="0" err="1">
                <a:solidFill>
                  <a:srgbClr val="0070C0"/>
                </a:solidFill>
              </a:rPr>
              <a:t>яғни</a:t>
            </a:r>
            <a:r>
              <a:rPr lang="ru-RU" sz="1700" u="sng" dirty="0">
                <a:solidFill>
                  <a:srgbClr val="0070C0"/>
                </a:solidFill>
              </a:rPr>
              <a:t>: </a:t>
            </a:r>
          </a:p>
          <a:p>
            <a:pPr algn="just"/>
            <a:endParaRPr lang="ru-RU" sz="1700" u="sng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err="1">
                <a:solidFill>
                  <a:srgbClr val="0070C0"/>
                </a:solidFill>
              </a:rPr>
              <a:t>суық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және</a:t>
            </a:r>
            <a:r>
              <a:rPr lang="ru-RU" sz="1700" dirty="0">
                <a:solidFill>
                  <a:srgbClr val="0070C0"/>
                </a:solidFill>
              </a:rPr>
              <a:t> ЖРВИ </a:t>
            </a:r>
            <a:r>
              <a:rPr lang="ru-RU" sz="1700" dirty="0" err="1">
                <a:solidFill>
                  <a:srgbClr val="0070C0"/>
                </a:solidFill>
              </a:rPr>
              <a:t>белгілері</a:t>
            </a:r>
            <a:r>
              <a:rPr lang="ru-RU" sz="1700" dirty="0">
                <a:solidFill>
                  <a:srgbClr val="0070C0"/>
                </a:solidFill>
              </a:rPr>
              <a:t> бар </a:t>
            </a:r>
            <a:r>
              <a:rPr lang="ru-RU" sz="1700" dirty="0" err="1">
                <a:solidFill>
                  <a:srgbClr val="0070C0"/>
                </a:solidFill>
              </a:rPr>
              <a:t>адамдармен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байланыс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 smtClean="0">
                <a:solidFill>
                  <a:srgbClr val="0070C0"/>
                </a:solidFill>
              </a:rPr>
              <a:t>жасамауды</a:t>
            </a:r>
            <a:r>
              <a:rPr lang="ru-RU" sz="1700" dirty="0" smtClean="0">
                <a:solidFill>
                  <a:srgbClr val="0070C0"/>
                </a:solidFill>
              </a:rPr>
              <a:t>;</a:t>
            </a:r>
            <a:endParaRPr lang="ru-RU" sz="1700" dirty="0">
              <a:solidFill>
                <a:srgbClr val="0070C0"/>
              </a:solidFill>
            </a:endParaRPr>
          </a:p>
          <a:p>
            <a:pPr algn="just"/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err="1">
                <a:solidFill>
                  <a:srgbClr val="0070C0"/>
                </a:solidFill>
              </a:rPr>
              <a:t>жаппай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іс-шараларға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 smtClean="0">
                <a:solidFill>
                  <a:srgbClr val="0070C0"/>
                </a:solidFill>
              </a:rPr>
              <a:t>қатыспауды</a:t>
            </a:r>
            <a:r>
              <a:rPr lang="ru-RU" sz="1700" dirty="0" smtClean="0">
                <a:solidFill>
                  <a:srgbClr val="0070C0"/>
                </a:solidFill>
              </a:rPr>
              <a:t>;</a:t>
            </a:r>
            <a:endParaRPr lang="ru-RU" sz="1700" dirty="0">
              <a:solidFill>
                <a:srgbClr val="0070C0"/>
              </a:solidFill>
            </a:endParaRPr>
          </a:p>
          <a:p>
            <a:pPr algn="just"/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err="1">
                <a:solidFill>
                  <a:srgbClr val="0070C0"/>
                </a:solidFill>
              </a:rPr>
              <a:t>қолыңызды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сабынмен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мүмкіндігінше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жиі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 smtClean="0">
                <a:solidFill>
                  <a:srgbClr val="0070C0"/>
                </a:solidFill>
              </a:rPr>
              <a:t>жууды</a:t>
            </a:r>
            <a:r>
              <a:rPr lang="ru-RU" sz="1700" dirty="0" smtClean="0">
                <a:solidFill>
                  <a:srgbClr val="0070C0"/>
                </a:solidFill>
              </a:rPr>
              <a:t>;</a:t>
            </a:r>
            <a:endParaRPr lang="ru-RU" sz="1700" dirty="0">
              <a:solidFill>
                <a:srgbClr val="0070C0"/>
              </a:solidFill>
            </a:endParaRPr>
          </a:p>
          <a:p>
            <a:pPr algn="just"/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err="1">
                <a:solidFill>
                  <a:srgbClr val="0070C0"/>
                </a:solidFill>
              </a:rPr>
              <a:t>мүмкіндігінше</a:t>
            </a:r>
            <a:r>
              <a:rPr lang="ru-RU" sz="1700" dirty="0">
                <a:solidFill>
                  <a:srgbClr val="0070C0"/>
                </a:solidFill>
              </a:rPr>
              <a:t>, </a:t>
            </a:r>
            <a:r>
              <a:rPr lang="ru-RU" sz="1700" dirty="0" err="1">
                <a:solidFill>
                  <a:srgbClr val="0070C0"/>
                </a:solidFill>
              </a:rPr>
              <a:t>көзге</a:t>
            </a:r>
            <a:r>
              <a:rPr lang="ru-RU" sz="1700" dirty="0">
                <a:solidFill>
                  <a:srgbClr val="0070C0"/>
                </a:solidFill>
              </a:rPr>
              <a:t>, </a:t>
            </a:r>
            <a:r>
              <a:rPr lang="ru-RU" sz="1700" dirty="0" err="1">
                <a:solidFill>
                  <a:srgbClr val="0070C0"/>
                </a:solidFill>
              </a:rPr>
              <a:t>аузына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және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мұрнына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қол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 smtClean="0">
                <a:solidFill>
                  <a:srgbClr val="0070C0"/>
                </a:solidFill>
              </a:rPr>
              <a:t>тигізбеуді</a:t>
            </a:r>
            <a:r>
              <a:rPr lang="ru-RU" sz="1700" dirty="0" smtClean="0">
                <a:solidFill>
                  <a:srgbClr val="0070C0"/>
                </a:solidFill>
              </a:rPr>
              <a:t>;</a:t>
            </a:r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err="1">
                <a:solidFill>
                  <a:srgbClr val="0070C0"/>
                </a:solidFill>
              </a:rPr>
              <a:t>мүмкіндігінше</a:t>
            </a:r>
            <a:r>
              <a:rPr lang="ru-RU" sz="1700" dirty="0">
                <a:solidFill>
                  <a:srgbClr val="0070C0"/>
                </a:solidFill>
              </a:rPr>
              <a:t>, </a:t>
            </a:r>
            <a:r>
              <a:rPr lang="ru-RU" sz="1700" dirty="0" err="1">
                <a:solidFill>
                  <a:srgbClr val="0070C0"/>
                </a:solidFill>
              </a:rPr>
              <a:t>қоғамдық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орындардағы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тұтқаларға</a:t>
            </a:r>
            <a:r>
              <a:rPr lang="ru-RU" sz="1700" dirty="0">
                <a:solidFill>
                  <a:srgbClr val="0070C0"/>
                </a:solidFill>
              </a:rPr>
              <a:t>, </a:t>
            </a:r>
            <a:r>
              <a:rPr lang="ru-RU" sz="1700" dirty="0" err="1">
                <a:solidFill>
                  <a:srgbClr val="0070C0"/>
                </a:solidFill>
              </a:rPr>
              <a:t>сүйеніштерге</a:t>
            </a:r>
            <a:r>
              <a:rPr lang="ru-RU" sz="1700" dirty="0">
                <a:solidFill>
                  <a:srgbClr val="0070C0"/>
                </a:solidFill>
              </a:rPr>
              <a:t>, </a:t>
            </a:r>
            <a:r>
              <a:rPr lang="ru-RU" sz="1700" dirty="0" err="1">
                <a:solidFill>
                  <a:srgbClr val="0070C0"/>
                </a:solidFill>
              </a:rPr>
              <a:t>басқа</a:t>
            </a:r>
            <a:r>
              <a:rPr lang="ru-RU" sz="1700" dirty="0">
                <a:solidFill>
                  <a:srgbClr val="0070C0"/>
                </a:solidFill>
              </a:rPr>
              <a:t> да </a:t>
            </a:r>
            <a:r>
              <a:rPr lang="ru-RU" sz="1700" dirty="0" err="1">
                <a:solidFill>
                  <a:srgbClr val="0070C0"/>
                </a:solidFill>
              </a:rPr>
              <a:t>заттар</a:t>
            </a:r>
            <a:r>
              <a:rPr lang="ru-RU" sz="1700" dirty="0">
                <a:solidFill>
                  <a:srgbClr val="0070C0"/>
                </a:solidFill>
              </a:rPr>
              <a:t> мен </a:t>
            </a:r>
            <a:r>
              <a:rPr lang="ru-RU" sz="1700" dirty="0" err="1">
                <a:solidFill>
                  <a:srgbClr val="0070C0"/>
                </a:solidFill>
              </a:rPr>
              <a:t>беттерге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қол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 smtClean="0">
                <a:solidFill>
                  <a:srgbClr val="0070C0"/>
                </a:solidFill>
              </a:rPr>
              <a:t>тигізбеуді</a:t>
            </a:r>
            <a:r>
              <a:rPr lang="ru-RU" sz="1700" dirty="0" smtClean="0">
                <a:solidFill>
                  <a:srgbClr val="0070C0"/>
                </a:solidFill>
              </a:rPr>
              <a:t>;</a:t>
            </a:r>
            <a:endParaRPr lang="ru-RU" sz="1700" dirty="0">
              <a:solidFill>
                <a:srgbClr val="0070C0"/>
              </a:solidFill>
            </a:endParaRPr>
          </a:p>
          <a:p>
            <a:pPr algn="just"/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err="1">
                <a:solidFill>
                  <a:srgbClr val="0070C0"/>
                </a:solidFill>
              </a:rPr>
              <a:t>салауатты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өмір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салтын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ұстануды</a:t>
            </a:r>
            <a:r>
              <a:rPr lang="ru-RU" sz="1700" dirty="0">
                <a:solidFill>
                  <a:srgbClr val="0070C0"/>
                </a:solidFill>
              </a:rPr>
              <a:t>, </a:t>
            </a:r>
            <a:r>
              <a:rPr lang="ru-RU" sz="1700" dirty="0" err="1">
                <a:solidFill>
                  <a:srgbClr val="0070C0"/>
                </a:solidFill>
              </a:rPr>
              <a:t>ұйықтауға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және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ұйықтауға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уақыт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бөлуді</a:t>
            </a:r>
            <a:r>
              <a:rPr lang="ru-RU" sz="1700" dirty="0">
                <a:solidFill>
                  <a:srgbClr val="0070C0"/>
                </a:solidFill>
              </a:rPr>
              <a:t>, </a:t>
            </a:r>
            <a:r>
              <a:rPr lang="ru-RU" sz="1700" dirty="0" err="1">
                <a:solidFill>
                  <a:srgbClr val="0070C0"/>
                </a:solidFill>
              </a:rPr>
              <a:t>теңгерімді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тамақтану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және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үнемі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жаттығулар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 smtClean="0">
                <a:solidFill>
                  <a:srgbClr val="0070C0"/>
                </a:solidFill>
              </a:rPr>
              <a:t>жасауды</a:t>
            </a:r>
            <a:r>
              <a:rPr lang="ru-RU" sz="1700" dirty="0" smtClean="0">
                <a:solidFill>
                  <a:srgbClr val="0070C0"/>
                </a:solidFill>
              </a:rPr>
              <a:t>;</a:t>
            </a:r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err="1">
                <a:solidFill>
                  <a:srgbClr val="0070C0"/>
                </a:solidFill>
              </a:rPr>
              <a:t>бөлмені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үнемі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желдетіп</a:t>
            </a:r>
            <a:r>
              <a:rPr lang="ru-RU" sz="1700" dirty="0">
                <a:solidFill>
                  <a:srgbClr val="0070C0"/>
                </a:solidFill>
              </a:rPr>
              <a:t>, </a:t>
            </a:r>
            <a:r>
              <a:rPr lang="ru-RU" sz="1700" dirty="0" err="1">
                <a:solidFill>
                  <a:srgbClr val="0070C0"/>
                </a:solidFill>
              </a:rPr>
              <a:t>ылғалды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тазалау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>
                <a:solidFill>
                  <a:srgbClr val="0070C0"/>
                </a:solidFill>
              </a:rPr>
              <a:t>керектігін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1700" dirty="0" err="1" smtClean="0">
                <a:solidFill>
                  <a:srgbClr val="0070C0"/>
                </a:solidFill>
              </a:rPr>
              <a:t>түсіндіріңіз</a:t>
            </a:r>
            <a:r>
              <a:rPr lang="ru-RU" sz="1700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11268" name="Picture 4" descr="Иммунолог перечислил варианты избежать заражения коронавирусом ...">
            <a:extLst>
              <a:ext uri="{FF2B5EF4-FFF2-40B4-BE49-F238E27FC236}">
                <a16:creationId xmlns="" xmlns:a16="http://schemas.microsoft.com/office/drawing/2014/main" id="{14286ADD-783B-499D-AF83-B3C7C03D7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103" y="2146492"/>
            <a:ext cx="2290192" cy="128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0612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B84107D-1C5C-4D1A-B6E7-C1313EA7C566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C18BF3-55A7-48B9-8018-811936C47158}"/>
              </a:ext>
            </a:extLst>
          </p:cNvPr>
          <p:cNvSpPr txBox="1"/>
          <p:nvPr/>
        </p:nvSpPr>
        <p:spPr>
          <a:xfrm>
            <a:off x="1246910" y="335125"/>
            <a:ext cx="28084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dirty="0">
                <a:solidFill>
                  <a:schemeClr val="bg1"/>
                </a:solidFill>
              </a:rPr>
              <a:t> 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4BF3A50-4A62-4527-BECD-543F9D315FA2}"/>
              </a:ext>
            </a:extLst>
          </p:cNvPr>
          <p:cNvSpPr txBox="1"/>
          <p:nvPr/>
        </p:nvSpPr>
        <p:spPr>
          <a:xfrm>
            <a:off x="155218" y="1176281"/>
            <a:ext cx="1188026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	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   	</a:t>
            </a:r>
            <a:r>
              <a:rPr lang="ru-RU" sz="2000" b="1" dirty="0" err="1">
                <a:solidFill>
                  <a:srgbClr val="0070C0"/>
                </a:solidFill>
              </a:rPr>
              <a:t>Білім</a:t>
            </a:r>
            <a:r>
              <a:rPr lang="ru-RU" sz="2000" b="1" dirty="0">
                <a:solidFill>
                  <a:srgbClr val="0070C0"/>
                </a:solidFill>
              </a:rPr>
              <a:t> беру </a:t>
            </a:r>
            <a:r>
              <a:rPr lang="ru-RU" sz="2000" b="1" dirty="0" err="1">
                <a:solidFill>
                  <a:srgbClr val="0070C0"/>
                </a:solidFill>
              </a:rPr>
              <a:t>ұйымдарының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жауапкершілігі</a:t>
            </a:r>
            <a:r>
              <a:rPr lang="ru-RU" sz="2000" b="1" dirty="0">
                <a:solidFill>
                  <a:srgbClr val="0070C0"/>
                </a:solidFill>
              </a:rPr>
              <a:t>: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ата-аналарды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немесе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заңды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өкілдерді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оқытудың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оның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ішінде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қашықтан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оқытудың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шарттары</a:t>
            </a:r>
            <a:r>
              <a:rPr lang="ru-RU" dirty="0">
                <a:solidFill>
                  <a:srgbClr val="0070C0"/>
                </a:solidFill>
              </a:rPr>
              <a:t> мен </a:t>
            </a:r>
            <a:r>
              <a:rPr lang="ru-RU" dirty="0" err="1">
                <a:solidFill>
                  <a:srgbClr val="0070C0"/>
                </a:solidFill>
              </a:rPr>
              <a:t>ерекшеліктері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туралы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хабардар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ету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компьютерді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Интернетті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қауіпсіз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пайдалануға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байланысты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ұсынымдармен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танысу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білім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алушыларды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құрылғылармен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ақпараттық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ресурстармен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қамтамасыз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i="1" dirty="0">
                <a:solidFill>
                  <a:srgbClr val="0070C0"/>
                </a:solidFill>
              </a:rPr>
              <a:t>(Интернет-платформа</a:t>
            </a:r>
            <a:r>
              <a:rPr lang="ru-RU" i="1" dirty="0" smtClean="0">
                <a:solidFill>
                  <a:srgbClr val="0070C0"/>
                </a:solidFill>
              </a:rPr>
              <a:t>);</a:t>
            </a:r>
            <a:endParaRPr lang="ru-RU" i="1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rgbClr val="0070C0"/>
                </a:solidFill>
              </a:rPr>
              <a:t>оқулықтармен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қамтамасыз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ету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білім</a:t>
            </a:r>
            <a:r>
              <a:rPr lang="ru-RU" dirty="0">
                <a:solidFill>
                  <a:srgbClr val="0070C0"/>
                </a:solidFill>
              </a:rPr>
              <a:t> беру </a:t>
            </a:r>
            <a:r>
              <a:rPr lang="ru-RU" dirty="0" err="1">
                <a:solidFill>
                  <a:srgbClr val="0070C0"/>
                </a:solidFill>
              </a:rPr>
              <a:t>бағдарламаларын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орындау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педагогтердің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оқу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сабақтарының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кестесін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сақтау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қашықтан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оқыту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технологияларын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пайдалана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отырып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оқыту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үрдісіне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оқушыларға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ата-аналарының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i="1" dirty="0">
                <a:solidFill>
                  <a:srgbClr val="0070C0"/>
                </a:solidFill>
              </a:rPr>
              <a:t>(</a:t>
            </a:r>
            <a:r>
              <a:rPr lang="ru-RU" i="1" dirty="0" err="1">
                <a:solidFill>
                  <a:srgbClr val="0070C0"/>
                </a:solidFill>
              </a:rPr>
              <a:t>заңды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өкілдерінің</a:t>
            </a:r>
            <a:r>
              <a:rPr lang="ru-RU" i="1" dirty="0">
                <a:solidFill>
                  <a:srgbClr val="0070C0"/>
                </a:solidFill>
              </a:rPr>
              <a:t>) </a:t>
            </a:r>
            <a:r>
              <a:rPr lang="ru-RU" dirty="0" err="1">
                <a:solidFill>
                  <a:srgbClr val="0070C0"/>
                </a:solidFill>
              </a:rPr>
              <a:t>сүйемелдеуін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ұйымдастыру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92F2298-9214-4A80-98A8-6B6CFE2D8A60}"/>
              </a:ext>
            </a:extLst>
          </p:cNvPr>
          <p:cNvSpPr txBox="1"/>
          <p:nvPr/>
        </p:nvSpPr>
        <p:spPr>
          <a:xfrm>
            <a:off x="155219" y="453006"/>
            <a:ext cx="120367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err="1" smtClean="0">
                <a:solidFill>
                  <a:schemeClr val="bg1"/>
                </a:solidFill>
              </a:rPr>
              <a:t>Оқу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үрдісін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ұйымдастырудағы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жауапкершілік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0088426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24269BA-93FD-4946-B9AD-359742BE862C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C18BF3-55A7-48B9-8018-811936C47158}"/>
              </a:ext>
            </a:extLst>
          </p:cNvPr>
          <p:cNvSpPr txBox="1"/>
          <p:nvPr/>
        </p:nvSpPr>
        <p:spPr>
          <a:xfrm>
            <a:off x="1246910" y="335125"/>
            <a:ext cx="28084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dirty="0">
                <a:solidFill>
                  <a:schemeClr val="bg1"/>
                </a:solidFill>
              </a:rPr>
              <a:t> 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4BF3A50-4A62-4527-BECD-543F9D315FA2}"/>
              </a:ext>
            </a:extLst>
          </p:cNvPr>
          <p:cNvSpPr txBox="1"/>
          <p:nvPr/>
        </p:nvSpPr>
        <p:spPr>
          <a:xfrm>
            <a:off x="180856" y="989901"/>
            <a:ext cx="118741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	</a:t>
            </a:r>
            <a:r>
              <a:rPr lang="ru-RU" sz="1700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Ата-аналардың</a:t>
            </a:r>
            <a:r>
              <a:rPr lang="ru-RU" sz="2000" b="1" dirty="0">
                <a:solidFill>
                  <a:schemeClr val="accent2"/>
                </a:solidFill>
              </a:rPr>
              <a:t> (</a:t>
            </a:r>
            <a:r>
              <a:rPr lang="ru-RU" sz="2000" b="1" dirty="0" err="1">
                <a:solidFill>
                  <a:schemeClr val="accent2"/>
                </a:solidFill>
              </a:rPr>
              <a:t>балалардың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заңды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өкілдерінің</a:t>
            </a:r>
            <a:r>
              <a:rPr lang="ru-RU" sz="2000" b="1" dirty="0">
                <a:solidFill>
                  <a:schemeClr val="accent2"/>
                </a:solidFill>
              </a:rPr>
              <a:t>) </a:t>
            </a:r>
            <a:r>
              <a:rPr lang="ru-RU" sz="2000" b="1" dirty="0" err="1">
                <a:solidFill>
                  <a:schemeClr val="accent2"/>
                </a:solidFill>
              </a:rPr>
              <a:t>жауапкершілігі</a:t>
            </a:r>
            <a:r>
              <a:rPr lang="ru-RU" sz="2000" b="1" dirty="0">
                <a:solidFill>
                  <a:schemeClr val="accent2"/>
                </a:solidFill>
              </a:rPr>
              <a:t>:</a:t>
            </a:r>
          </a:p>
          <a:p>
            <a:pPr algn="ctr"/>
            <a:endParaRPr lang="ru-RU" sz="1000" b="1" dirty="0">
              <a:solidFill>
                <a:schemeClr val="accent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баланы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қашықтан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оқыту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үшін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қолайлы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жағдайлар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жасау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компьютер мен </a:t>
            </a:r>
            <a:r>
              <a:rPr lang="ru-RU" dirty="0" err="1">
                <a:solidFill>
                  <a:srgbClr val="0070C0"/>
                </a:solidFill>
              </a:rPr>
              <a:t>Интернетті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қауіпсіз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пайдалану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жөніндегі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ұсынымдардың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орындалуын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бақылауды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қамтамасыз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ету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баланың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оқу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кестесі</a:t>
            </a:r>
            <a:r>
              <a:rPr lang="ru-RU" dirty="0">
                <a:solidFill>
                  <a:srgbClr val="0070C0"/>
                </a:solidFill>
              </a:rPr>
              <a:t> мен </a:t>
            </a:r>
            <a:r>
              <a:rPr lang="ru-RU" dirty="0" err="1">
                <a:solidFill>
                  <a:srgbClr val="0070C0"/>
                </a:solidFill>
              </a:rPr>
              <a:t>тапсырмаларын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орындауын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бақылауды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қамтамасыз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ету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rgbClr val="0070C0"/>
                </a:solidFill>
              </a:rPr>
              <a:t>Мектептен байланыста болу;</a:t>
            </a:r>
            <a:endParaRPr lang="ru-RU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егер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отбасы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білім</a:t>
            </a:r>
            <a:r>
              <a:rPr lang="ru-RU" dirty="0">
                <a:solidFill>
                  <a:srgbClr val="0070C0"/>
                </a:solidFill>
              </a:rPr>
              <a:t> беру </a:t>
            </a:r>
            <a:r>
              <a:rPr lang="ru-RU" dirty="0" err="1">
                <a:solidFill>
                  <a:srgbClr val="0070C0"/>
                </a:solidFill>
              </a:rPr>
              <a:t>ұйымымен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қажетті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техникамен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қамтамасыз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етілген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жағдайда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жабдықтың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сақталуын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мақсатты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пайдаланылуын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қамтамасыз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ету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r>
              <a:rPr lang="ru-RU" dirty="0">
                <a:solidFill>
                  <a:srgbClr val="0070C0"/>
                </a:solidFill>
              </a:rPr>
              <a:t>	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EAF2A60-282B-478C-A95B-5871A637C130}"/>
              </a:ext>
            </a:extLst>
          </p:cNvPr>
          <p:cNvSpPr/>
          <p:nvPr/>
        </p:nvSpPr>
        <p:spPr>
          <a:xfrm>
            <a:off x="281283" y="3825890"/>
            <a:ext cx="116732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2"/>
                </a:solidFill>
              </a:rPr>
              <a:t>Оқушылардың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 err="1" smtClean="0">
                <a:solidFill>
                  <a:schemeClr val="accent2"/>
                </a:solidFill>
              </a:rPr>
              <a:t>жауапкершілігі</a:t>
            </a:r>
            <a:r>
              <a:rPr lang="ru-RU" sz="2000" b="1" dirty="0" smtClean="0">
                <a:solidFill>
                  <a:schemeClr val="accent2"/>
                </a:solidFill>
              </a:rPr>
              <a:t>:</a:t>
            </a:r>
            <a:endParaRPr lang="ru-RU" sz="1400" b="1" dirty="0">
              <a:solidFill>
                <a:schemeClr val="accent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сабақтарға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күнделікті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қатысу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тапсырмаларды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күн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сайын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өздігінен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орындау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оның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ішінде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білім</a:t>
            </a:r>
            <a:r>
              <a:rPr lang="ru-RU" dirty="0">
                <a:solidFill>
                  <a:srgbClr val="0070C0"/>
                </a:solidFill>
              </a:rPr>
              <a:t> беру </a:t>
            </a:r>
            <a:r>
              <a:rPr lang="ru-RU" dirty="0" err="1">
                <a:solidFill>
                  <a:srgbClr val="0070C0"/>
                </a:solidFill>
              </a:rPr>
              <a:t>ұйымы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белгілеген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қолжетімді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байланыс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құралдары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арқылы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қосымша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цифрлық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білім</a:t>
            </a:r>
            <a:r>
              <a:rPr lang="ru-RU" dirty="0">
                <a:solidFill>
                  <a:srgbClr val="0070C0"/>
                </a:solidFill>
              </a:rPr>
              <a:t> беру </a:t>
            </a:r>
            <a:r>
              <a:rPr lang="ru-RU" dirty="0" err="1">
                <a:solidFill>
                  <a:srgbClr val="0070C0"/>
                </a:solidFill>
              </a:rPr>
              <a:t>ресурстарын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пайдалану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endParaRPr lang="ru-RU" sz="14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сынып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жетекшісімен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пән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мұғалімдерімен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байланыста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болу;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dirty="0">
                <a:solidFill>
                  <a:srgbClr val="0070C0"/>
                </a:solidFill>
              </a:rPr>
              <a:t>о</a:t>
            </a:r>
            <a:r>
              <a:rPr lang="kk-KZ" dirty="0" smtClean="0">
                <a:solidFill>
                  <a:srgbClr val="0070C0"/>
                </a:solidFill>
              </a:rPr>
              <a:t>қу материалын толық игеру, сапалы білім алуға ұмтылу;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endParaRPr lang="ru-RU" sz="14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</a:rPr>
              <a:t>компьютер мен </a:t>
            </a:r>
            <a:r>
              <a:rPr lang="ru-RU" dirty="0" err="1">
                <a:solidFill>
                  <a:srgbClr val="0070C0"/>
                </a:solidFill>
              </a:rPr>
              <a:t>Интернетті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қауіпсіз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пайдалану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жөніндегі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талаптарды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орындау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kk-K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571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120" y="2083751"/>
            <a:ext cx="10972080" cy="6093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НАЗАРЛАРЫҢЫЗҒА РАХМЕТ!</a:t>
            </a:r>
          </a:p>
        </p:txBody>
      </p:sp>
      <p:pic>
        <p:nvPicPr>
          <p:cNvPr id="3074" name="Picture 2" descr="Школа №23 города Мурманск - Дистанционное обучение">
            <a:extLst>
              <a:ext uri="{FF2B5EF4-FFF2-40B4-BE49-F238E27FC236}">
                <a16:creationId xmlns="" xmlns:a16="http://schemas.microsoft.com/office/drawing/2014/main" id="{172702A4-48F7-41FD-9947-DA115835D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157" y="3089500"/>
            <a:ext cx="4484286" cy="251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14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29E5C67-39BC-438A-8784-A00857976395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8B8E10-9FD4-4410-9DE4-5300CF389F22}"/>
              </a:ext>
            </a:extLst>
          </p:cNvPr>
          <p:cNvSpPr txBox="1"/>
          <p:nvPr/>
        </p:nvSpPr>
        <p:spPr>
          <a:xfrm>
            <a:off x="1296857" y="385894"/>
            <a:ext cx="9712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жылындағы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форматтары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30942" y="1144388"/>
            <a:ext cx="113301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2"/>
                </a:solidFill>
              </a:rPr>
              <a:t>Қашықтан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оқыту</a:t>
            </a:r>
            <a:endParaRPr lang="ru-RU" sz="2000" b="1" dirty="0">
              <a:solidFill>
                <a:schemeClr val="accent2"/>
              </a:solidFill>
            </a:endParaRPr>
          </a:p>
          <a:p>
            <a:pPr algn="ctr"/>
            <a:endParaRPr lang="ru-RU" sz="800" dirty="0"/>
          </a:p>
          <a:p>
            <a:pPr algn="just"/>
            <a:r>
              <a:rPr lang="ru-RU" sz="2000" dirty="0" err="1">
                <a:solidFill>
                  <a:srgbClr val="0070C0"/>
                </a:solidFill>
              </a:rPr>
              <a:t>Оқу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үрдісі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қашықтан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мектепалды</a:t>
            </a:r>
            <a:r>
              <a:rPr lang="ru-RU" sz="2000" dirty="0">
                <a:solidFill>
                  <a:srgbClr val="0070C0"/>
                </a:solidFill>
              </a:rPr>
              <a:t>, 1-11 (12) </a:t>
            </a:r>
            <a:r>
              <a:rPr lang="ru-RU" sz="2000" dirty="0" err="1">
                <a:solidFill>
                  <a:srgbClr val="0070C0"/>
                </a:solidFill>
              </a:rPr>
              <a:t>сыныптарда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ұйымдастырылады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1-4 </a:t>
            </a:r>
            <a:r>
              <a:rPr lang="ru-RU" sz="2000" dirty="0" err="1">
                <a:solidFill>
                  <a:srgbClr val="0070C0"/>
                </a:solidFill>
              </a:rPr>
              <a:t>сынып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оқушылары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үшін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ата-аналарының</a:t>
            </a:r>
            <a:r>
              <a:rPr lang="ru-RU" sz="2000" dirty="0">
                <a:solidFill>
                  <a:srgbClr val="0070C0"/>
                </a:solidFill>
              </a:rPr>
              <a:t> (</a:t>
            </a:r>
            <a:r>
              <a:rPr lang="ru-RU" sz="2000" dirty="0" err="1">
                <a:solidFill>
                  <a:srgbClr val="0070C0"/>
                </a:solidFill>
              </a:rPr>
              <a:t>балалардың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заңды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өкілдерінің</a:t>
            </a:r>
            <a:r>
              <a:rPr lang="ru-RU" sz="2000" dirty="0">
                <a:solidFill>
                  <a:srgbClr val="0070C0"/>
                </a:solidFill>
              </a:rPr>
              <a:t>) </a:t>
            </a:r>
            <a:r>
              <a:rPr lang="ru-RU" sz="2000" dirty="0" err="1">
                <a:solidFill>
                  <a:srgbClr val="0070C0"/>
                </a:solidFill>
              </a:rPr>
              <a:t>өтініші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бойынша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сыныпта</a:t>
            </a:r>
            <a:r>
              <a:rPr lang="ru-RU" sz="2000" dirty="0">
                <a:solidFill>
                  <a:srgbClr val="0070C0"/>
                </a:solidFill>
              </a:rPr>
              <a:t> 15 </a:t>
            </a:r>
            <a:r>
              <a:rPr lang="ru-RU" sz="2000" dirty="0" err="1">
                <a:solidFill>
                  <a:srgbClr val="0070C0"/>
                </a:solidFill>
              </a:rPr>
              <a:t>балаға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дейінгі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контингенті</a:t>
            </a:r>
            <a:r>
              <a:rPr lang="ru-RU" sz="2000" dirty="0">
                <a:solidFill>
                  <a:srgbClr val="0070C0"/>
                </a:solidFill>
              </a:rPr>
              <a:t> бар </a:t>
            </a:r>
            <a:r>
              <a:rPr lang="ru-RU" sz="2000" dirty="0" smtClean="0">
                <a:solidFill>
                  <a:srgbClr val="0070C0"/>
                </a:solidFill>
              </a:rPr>
              <a:t>«</a:t>
            </a:r>
            <a:r>
              <a:rPr lang="ru-RU" sz="2000" dirty="0" err="1" smtClean="0">
                <a:solidFill>
                  <a:srgbClr val="0070C0"/>
                </a:solidFill>
              </a:rPr>
              <a:t>кезекші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сыныптар</a:t>
            </a:r>
            <a:r>
              <a:rPr lang="ru-RU" sz="2000" dirty="0" smtClean="0">
                <a:solidFill>
                  <a:srgbClr val="0070C0"/>
                </a:solidFill>
              </a:rPr>
              <a:t>» </a:t>
            </a:r>
            <a:r>
              <a:rPr lang="ru-RU" sz="2000" dirty="0" err="1">
                <a:solidFill>
                  <a:srgbClr val="0070C0"/>
                </a:solidFill>
              </a:rPr>
              <a:t>ұйымдастырылады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r>
              <a:rPr lang="ru-RU" sz="2000" dirty="0" err="1">
                <a:solidFill>
                  <a:srgbClr val="0070C0"/>
                </a:solidFill>
              </a:rPr>
              <a:t>Оқушыларды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«</a:t>
            </a:r>
            <a:r>
              <a:rPr lang="ru-RU" sz="2000" dirty="0" err="1" smtClean="0">
                <a:solidFill>
                  <a:srgbClr val="0070C0"/>
                </a:solidFill>
              </a:rPr>
              <a:t>кезекші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сыныпқа</a:t>
            </a:r>
            <a:r>
              <a:rPr lang="ru-RU" sz="2000" dirty="0" smtClean="0">
                <a:solidFill>
                  <a:srgbClr val="0070C0"/>
                </a:solidFill>
              </a:rPr>
              <a:t>» </a:t>
            </a:r>
            <a:r>
              <a:rPr lang="ru-RU" sz="2000" dirty="0" err="1">
                <a:solidFill>
                  <a:srgbClr val="0070C0"/>
                </a:solidFill>
              </a:rPr>
              <a:t>қабылдау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ата-аналардың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немесе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балалардың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заңды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өкілдерінің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өтініштері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бойынша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жүргізіледі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5611" y="3178749"/>
            <a:ext cx="1043734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200" dirty="0">
              <a:solidFill>
                <a:srgbClr val="0070C0"/>
              </a:solidFill>
            </a:endParaRPr>
          </a:p>
          <a:p>
            <a:pPr algn="r"/>
            <a:r>
              <a:rPr lang="kk-KZ" dirty="0"/>
              <a:t> </a:t>
            </a:r>
            <a:r>
              <a:rPr lang="kk-KZ" sz="1400" dirty="0">
                <a:solidFill>
                  <a:srgbClr val="0070C0"/>
                </a:solidFill>
              </a:rPr>
              <a:t>Кімге __________________</a:t>
            </a:r>
            <a:endParaRPr lang="ru-RU" sz="1400" dirty="0">
              <a:solidFill>
                <a:srgbClr val="0070C0"/>
              </a:solidFill>
            </a:endParaRPr>
          </a:p>
          <a:p>
            <a:pPr algn="r"/>
            <a:r>
              <a:rPr lang="kk-KZ" sz="1400" dirty="0">
                <a:solidFill>
                  <a:srgbClr val="0070C0"/>
                </a:solidFill>
              </a:rPr>
              <a:t>                                                                        Аты-жөні _______________</a:t>
            </a:r>
            <a:endParaRPr lang="ru-RU" sz="1400" dirty="0">
              <a:solidFill>
                <a:srgbClr val="0070C0"/>
              </a:solidFill>
            </a:endParaRPr>
          </a:p>
          <a:p>
            <a:pPr algn="r"/>
            <a:r>
              <a:rPr lang="kk-KZ" sz="1400" dirty="0">
                <a:solidFill>
                  <a:srgbClr val="0070C0"/>
                </a:solidFill>
              </a:rPr>
              <a:t>                                                                    Кімнен _________________</a:t>
            </a:r>
            <a:endParaRPr lang="ru-RU" sz="1400" dirty="0">
              <a:solidFill>
                <a:srgbClr val="0070C0"/>
              </a:solidFill>
            </a:endParaRPr>
          </a:p>
          <a:p>
            <a:pPr algn="r"/>
            <a:r>
              <a:rPr lang="kk-KZ" sz="1400" dirty="0">
                <a:solidFill>
                  <a:srgbClr val="0070C0"/>
                </a:solidFill>
              </a:rPr>
              <a:t>Мекен-жайы _</a:t>
            </a:r>
            <a:r>
              <a:rPr lang="en-US" sz="1400" dirty="0">
                <a:solidFill>
                  <a:srgbClr val="0070C0"/>
                </a:solidFill>
              </a:rPr>
              <a:t>__________</a:t>
            </a:r>
            <a:r>
              <a:rPr lang="kk-KZ" sz="1400" dirty="0">
                <a:solidFill>
                  <a:srgbClr val="0070C0"/>
                </a:solidFill>
              </a:rPr>
              <a:t>_</a:t>
            </a:r>
            <a:endParaRPr lang="ru-RU" sz="1400" dirty="0">
              <a:solidFill>
                <a:srgbClr val="0070C0"/>
              </a:solidFill>
            </a:endParaRPr>
          </a:p>
          <a:p>
            <a:pPr algn="r"/>
            <a:r>
              <a:rPr lang="kk-KZ" sz="1400" dirty="0">
                <a:solidFill>
                  <a:srgbClr val="0070C0"/>
                </a:solidFill>
              </a:rPr>
              <a:t>Телефон _______________</a:t>
            </a:r>
            <a:endParaRPr lang="ru-RU" sz="1400" dirty="0">
              <a:solidFill>
                <a:srgbClr val="0070C0"/>
              </a:solidFill>
            </a:endParaRPr>
          </a:p>
          <a:p>
            <a:r>
              <a:rPr lang="kk-KZ" dirty="0"/>
              <a:t> </a:t>
            </a:r>
            <a:endParaRPr lang="ru-RU" dirty="0"/>
          </a:p>
          <a:p>
            <a:pPr algn="ctr"/>
            <a:r>
              <a:rPr lang="kk-KZ" dirty="0">
                <a:solidFill>
                  <a:srgbClr val="0070C0"/>
                </a:solidFill>
              </a:rPr>
              <a:t>ӨТІНІШ</a:t>
            </a:r>
          </a:p>
          <a:p>
            <a:pPr algn="just"/>
            <a:r>
              <a:rPr lang="kk-KZ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sz="1200" dirty="0" err="1" smtClean="0">
                <a:solidFill>
                  <a:srgbClr val="0070C0"/>
                </a:solidFill>
              </a:rPr>
              <a:t>Сізден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менің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ұлыма</a:t>
            </a:r>
            <a:r>
              <a:rPr lang="ru-RU" sz="1200" dirty="0">
                <a:solidFill>
                  <a:srgbClr val="0070C0"/>
                </a:solidFill>
              </a:rPr>
              <a:t> (</a:t>
            </a:r>
            <a:r>
              <a:rPr lang="ru-RU" sz="1200" dirty="0" err="1">
                <a:solidFill>
                  <a:srgbClr val="0070C0"/>
                </a:solidFill>
              </a:rPr>
              <a:t>қызыма</a:t>
            </a:r>
            <a:r>
              <a:rPr lang="ru-RU" sz="1200" dirty="0">
                <a:solidFill>
                  <a:srgbClr val="0070C0"/>
                </a:solidFill>
              </a:rPr>
              <a:t>) </a:t>
            </a:r>
            <a:r>
              <a:rPr lang="kk-KZ" sz="1200" dirty="0">
                <a:solidFill>
                  <a:srgbClr val="0070C0"/>
                </a:solidFill>
              </a:rPr>
              <a:t>қ</a:t>
            </a:r>
            <a:r>
              <a:rPr lang="ru-RU" sz="1200" dirty="0" err="1">
                <a:solidFill>
                  <a:srgbClr val="0070C0"/>
                </a:solidFill>
              </a:rPr>
              <a:t>ашықтан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оқудан</a:t>
            </a:r>
            <a:r>
              <a:rPr lang="ru-RU" sz="1200" dirty="0">
                <a:solidFill>
                  <a:srgbClr val="0070C0"/>
                </a:solidFill>
              </a:rPr>
              <a:t> бас </a:t>
            </a:r>
            <a:r>
              <a:rPr lang="ru-RU" sz="1200" dirty="0" err="1">
                <a:solidFill>
                  <a:srgbClr val="0070C0"/>
                </a:solidFill>
              </a:rPr>
              <a:t>тарта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отырып</a:t>
            </a:r>
            <a:r>
              <a:rPr lang="ru-RU" sz="1200" dirty="0">
                <a:solidFill>
                  <a:srgbClr val="0070C0"/>
                </a:solidFill>
              </a:rPr>
              <a:t>, </a:t>
            </a:r>
            <a:r>
              <a:rPr lang="ru-RU" sz="1200" dirty="0" err="1">
                <a:solidFill>
                  <a:srgbClr val="0070C0"/>
                </a:solidFill>
              </a:rPr>
              <a:t>күндізгі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оқытуды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ұйымдастыруды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200" dirty="0" err="1">
                <a:solidFill>
                  <a:srgbClr val="0070C0"/>
                </a:solidFill>
              </a:rPr>
              <a:t>сұраймын</a:t>
            </a:r>
            <a:r>
              <a:rPr lang="ru-RU" sz="1200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kk-KZ" sz="1200" dirty="0">
                <a:solidFill>
                  <a:srgbClr val="0070C0"/>
                </a:solidFill>
              </a:rPr>
              <a:t>Менің ұлымның (қызымның) толық аты-жөні, </a:t>
            </a:r>
            <a:r>
              <a:rPr lang="kk-KZ" sz="1200" dirty="0" smtClean="0">
                <a:solidFill>
                  <a:srgbClr val="0070C0"/>
                </a:solidFill>
              </a:rPr>
              <a:t>_____________________. Баламды «кезекші</a:t>
            </a:r>
            <a:r>
              <a:rPr lang="ru-RU" sz="1200" dirty="0" smtClean="0">
                <a:solidFill>
                  <a:srgbClr val="0070C0"/>
                </a:solidFill>
              </a:rPr>
              <a:t>__</a:t>
            </a:r>
            <a:r>
              <a:rPr lang="kk-KZ" sz="1200" dirty="0" smtClean="0">
                <a:solidFill>
                  <a:srgbClr val="0070C0"/>
                </a:solidFill>
              </a:rPr>
              <a:t>сыныпқа» қабылауды өтінемін. </a:t>
            </a:r>
            <a:endParaRPr lang="kk-KZ" sz="1200" dirty="0">
              <a:solidFill>
                <a:srgbClr val="0070C0"/>
              </a:solidFill>
            </a:endParaRPr>
          </a:p>
          <a:p>
            <a:pPr algn="just"/>
            <a:r>
              <a:rPr lang="kk-KZ" sz="1200" dirty="0">
                <a:solidFill>
                  <a:srgbClr val="0070C0"/>
                </a:solidFill>
              </a:rPr>
              <a:t>Менің баламда созылмалы аурулар жоқ. </a:t>
            </a:r>
          </a:p>
          <a:p>
            <a:pPr algn="just"/>
            <a:r>
              <a:rPr lang="kk-KZ" sz="1200" dirty="0">
                <a:solidFill>
                  <a:srgbClr val="0070C0"/>
                </a:solidFill>
              </a:rPr>
              <a:t>Мен карантиндік және шектеу іс-шаралары кезеңінде </a:t>
            </a:r>
            <a:r>
              <a:rPr lang="kk-KZ" sz="1200" dirty="0" smtClean="0">
                <a:solidFill>
                  <a:srgbClr val="0070C0"/>
                </a:solidFill>
              </a:rPr>
              <a:t>баламның </a:t>
            </a:r>
            <a:r>
              <a:rPr lang="kk-KZ" sz="1200" dirty="0">
                <a:solidFill>
                  <a:srgbClr val="0070C0"/>
                </a:solidFill>
              </a:rPr>
              <a:t>мектепке </a:t>
            </a:r>
            <a:r>
              <a:rPr lang="kk-KZ" sz="1200" dirty="0" smtClean="0">
                <a:solidFill>
                  <a:srgbClr val="0070C0"/>
                </a:solidFill>
              </a:rPr>
              <a:t>бару </a:t>
            </a:r>
            <a:r>
              <a:rPr lang="kk-KZ" sz="1200" dirty="0">
                <a:solidFill>
                  <a:srgbClr val="0070C0"/>
                </a:solidFill>
              </a:rPr>
              <a:t>шарттарымен танысқанымды және келісетінімді хабарлаймын. </a:t>
            </a:r>
          </a:p>
          <a:p>
            <a:pPr algn="just"/>
            <a:r>
              <a:rPr lang="kk-KZ" sz="1200" dirty="0">
                <a:solidFill>
                  <a:srgbClr val="0070C0"/>
                </a:solidFill>
              </a:rPr>
              <a:t>Өз баламның санитарлық қауіпсіздігін қамтамасыз ету жөніндегі өз міндеттерімді орындауға келісемін. </a:t>
            </a:r>
            <a:r>
              <a:rPr lang="en-US" sz="1200" dirty="0">
                <a:solidFill>
                  <a:srgbClr val="0070C0"/>
                </a:solidFill>
              </a:rPr>
              <a:t>COVID-19 </a:t>
            </a:r>
            <a:r>
              <a:rPr lang="kk-KZ" sz="1200" dirty="0">
                <a:solidFill>
                  <a:srgbClr val="0070C0"/>
                </a:solidFill>
              </a:rPr>
              <a:t>ауруы қаупімен байланысты жауапкершілікті түсінемін.</a:t>
            </a:r>
            <a:endParaRPr 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4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6D9F6957-3200-4766-BACB-7A4A2BD5A698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8A82A81-1451-435B-B372-248429FBDEC1}"/>
              </a:ext>
            </a:extLst>
          </p:cNvPr>
          <p:cNvSpPr txBox="1"/>
          <p:nvPr/>
        </p:nvSpPr>
        <p:spPr>
          <a:xfrm>
            <a:off x="0" y="39281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Кезекші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сыныптарда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оқытуды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(1-4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BB23FA9-2F26-4D0F-9F0F-28114627970A}"/>
              </a:ext>
            </a:extLst>
          </p:cNvPr>
          <p:cNvSpPr txBox="1"/>
          <p:nvPr/>
        </p:nvSpPr>
        <p:spPr>
          <a:xfrm>
            <a:off x="280147" y="1040085"/>
            <a:ext cx="1177215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kk-KZ" sz="900" b="1" dirty="0">
              <a:solidFill>
                <a:schemeClr val="accent2"/>
              </a:solidFill>
            </a:endParaRPr>
          </a:p>
          <a:p>
            <a:pPr algn="just"/>
            <a:endParaRPr lang="kk-KZ" sz="900" b="1" dirty="0">
              <a:solidFill>
                <a:schemeClr val="accent2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rgbClr val="0070C0"/>
                </a:solidFill>
              </a:rPr>
              <a:t>«Кезекші сыныпта» </a:t>
            </a:r>
            <a:r>
              <a:rPr lang="kk-KZ" dirty="0">
                <a:solidFill>
                  <a:srgbClr val="0070C0"/>
                </a:solidFill>
              </a:rPr>
              <a:t>оқуға созылмалы аурулары жоқ балалар </a:t>
            </a:r>
            <a:r>
              <a:rPr lang="kk-KZ" dirty="0" smtClean="0">
                <a:solidFill>
                  <a:srgbClr val="0070C0"/>
                </a:solidFill>
              </a:rPr>
              <a:t>жіберіледі;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kk-KZ" dirty="0">
                <a:solidFill>
                  <a:srgbClr val="0070C0"/>
                </a:solidFill>
              </a:rPr>
              <a:t>Балаларды оқытуға арналған өтініштер 2020 жылғы 15-24 тамыз аралығында қолжетімді байланыс құралдары арқылы ата-аналардан электронды түрде </a:t>
            </a:r>
            <a:r>
              <a:rPr lang="kk-KZ" dirty="0" smtClean="0">
                <a:solidFill>
                  <a:srgbClr val="0070C0"/>
                </a:solidFill>
              </a:rPr>
              <a:t>қабылданады;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rgbClr val="0070C0"/>
                </a:solidFill>
              </a:rPr>
              <a:t>«Кезекші сыныпқа» </a:t>
            </a:r>
            <a:r>
              <a:rPr lang="kk-KZ" dirty="0">
                <a:solidFill>
                  <a:srgbClr val="0070C0"/>
                </a:solidFill>
              </a:rPr>
              <a:t>қабылдау 2020 жылғы 25 тамызда жалпы білім беретін мектеп басшысының бұйрығы негізінде жүзеге </a:t>
            </a:r>
            <a:r>
              <a:rPr lang="kk-KZ" dirty="0" smtClean="0">
                <a:solidFill>
                  <a:srgbClr val="0070C0"/>
                </a:solidFill>
              </a:rPr>
              <a:t>асырылады;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kk-KZ" dirty="0">
                <a:solidFill>
                  <a:srgbClr val="0070C0"/>
                </a:solidFill>
              </a:rPr>
              <a:t>25-27 тамыз аралығында </a:t>
            </a:r>
            <a:r>
              <a:rPr lang="kk-KZ" dirty="0" smtClean="0">
                <a:solidFill>
                  <a:srgbClr val="0070C0"/>
                </a:solidFill>
              </a:rPr>
              <a:t>«кезекші сыныптар» </a:t>
            </a:r>
            <a:r>
              <a:rPr lang="kk-KZ" dirty="0">
                <a:solidFill>
                  <a:srgbClr val="0070C0"/>
                </a:solidFill>
              </a:rPr>
              <a:t>құрылады, әр топқа мұғалім </a:t>
            </a:r>
            <a:r>
              <a:rPr lang="kk-KZ" dirty="0" smtClean="0">
                <a:solidFill>
                  <a:srgbClr val="0070C0"/>
                </a:solidFill>
              </a:rPr>
              <a:t>бекітіледі;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kk-KZ" dirty="0">
                <a:solidFill>
                  <a:srgbClr val="0070C0"/>
                </a:solidFill>
              </a:rPr>
              <a:t>Оқу тоқсаны ішінде балаларды </a:t>
            </a:r>
            <a:r>
              <a:rPr lang="kk-KZ" dirty="0" smtClean="0">
                <a:solidFill>
                  <a:srgbClr val="0070C0"/>
                </a:solidFill>
              </a:rPr>
              <a:t>«кезекші сыныпқа» </a:t>
            </a:r>
            <a:r>
              <a:rPr lang="kk-KZ" dirty="0">
                <a:solidFill>
                  <a:srgbClr val="0070C0"/>
                </a:solidFill>
              </a:rPr>
              <a:t>қабылдау топта бос орындар болған жағдайда жүзеге </a:t>
            </a:r>
            <a:r>
              <a:rPr lang="kk-KZ" dirty="0" smtClean="0">
                <a:solidFill>
                  <a:srgbClr val="0070C0"/>
                </a:solidFill>
              </a:rPr>
              <a:t>асырылады;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kk-KZ" dirty="0">
                <a:solidFill>
                  <a:srgbClr val="0070C0"/>
                </a:solidFill>
              </a:rPr>
              <a:t>Ата-аналар коронавирустық инфекцияны жұқтыру қаупін болдырмау үшін барлық қажетті шараларды қамтамасыз етеді </a:t>
            </a:r>
            <a:r>
              <a:rPr lang="kk-KZ" sz="1600" i="1" dirty="0">
                <a:solidFill>
                  <a:srgbClr val="0070C0"/>
                </a:solidFill>
              </a:rPr>
              <a:t>(маскалар, қолғаптар, қолды </a:t>
            </a:r>
            <a:r>
              <a:rPr lang="kk-KZ" sz="1600" i="1" dirty="0" smtClean="0">
                <a:solidFill>
                  <a:srgbClr val="0070C0"/>
                </a:solidFill>
              </a:rPr>
              <a:t>зарарсыздандыруға </a:t>
            </a:r>
            <a:r>
              <a:rPr lang="kk-KZ" sz="1600" i="1" dirty="0">
                <a:solidFill>
                  <a:srgbClr val="0070C0"/>
                </a:solidFill>
              </a:rPr>
              <a:t>арналған жеке </a:t>
            </a:r>
            <a:r>
              <a:rPr lang="kk-KZ" sz="1600" i="1" dirty="0" smtClean="0">
                <a:solidFill>
                  <a:srgbClr val="0070C0"/>
                </a:solidFill>
              </a:rPr>
              <a:t>антисептик </a:t>
            </a:r>
            <a:r>
              <a:rPr lang="kk-KZ" sz="1600" i="1" dirty="0">
                <a:solidFill>
                  <a:srgbClr val="0070C0"/>
                </a:solidFill>
              </a:rPr>
              <a:t>немесе бактерияға қарсы дымқыл </a:t>
            </a:r>
            <a:r>
              <a:rPr lang="kk-KZ" sz="1600" i="1" dirty="0" smtClean="0">
                <a:solidFill>
                  <a:srgbClr val="0070C0"/>
                </a:solidFill>
              </a:rPr>
              <a:t>сүзгіштер);</a:t>
            </a:r>
            <a:endParaRPr lang="kk-KZ" sz="1600" i="1" dirty="0">
              <a:solidFill>
                <a:srgbClr val="0070C0"/>
              </a:solidFill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kk-KZ" dirty="0">
                <a:solidFill>
                  <a:srgbClr val="0070C0"/>
                </a:solidFill>
              </a:rPr>
              <a:t>Ата-аналар мен </a:t>
            </a:r>
            <a:r>
              <a:rPr lang="kk-KZ" dirty="0" smtClean="0">
                <a:solidFill>
                  <a:srgbClr val="0070C0"/>
                </a:solidFill>
              </a:rPr>
              <a:t>педагогтер </a:t>
            </a:r>
            <a:r>
              <a:rPr lang="kk-KZ" dirty="0">
                <a:solidFill>
                  <a:srgbClr val="0070C0"/>
                </a:solidFill>
              </a:rPr>
              <a:t>балаларға әлеуметтік </a:t>
            </a:r>
            <a:r>
              <a:rPr lang="kk-KZ" dirty="0" smtClean="0">
                <a:solidFill>
                  <a:srgbClr val="0070C0"/>
                </a:solidFill>
              </a:rPr>
              <a:t>дистанция </a:t>
            </a:r>
            <a:r>
              <a:rPr lang="kk-KZ" dirty="0">
                <a:solidFill>
                  <a:srgbClr val="0070C0"/>
                </a:solidFill>
              </a:rPr>
              <a:t>қажеттілігін </a:t>
            </a:r>
            <a:r>
              <a:rPr lang="kk-KZ" dirty="0" smtClean="0">
                <a:solidFill>
                  <a:srgbClr val="0070C0"/>
                </a:solidFill>
              </a:rPr>
              <a:t>түсіндіреді;</a:t>
            </a:r>
            <a:endParaRPr lang="kk-K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9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B37E7BC-6B96-4CC6-B21D-76DEF13780BB}"/>
              </a:ext>
            </a:extLst>
          </p:cNvPr>
          <p:cNvSpPr/>
          <p:nvPr/>
        </p:nvSpPr>
        <p:spPr>
          <a:xfrm>
            <a:off x="1" y="360727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8A82A81-1451-435B-B372-248429FBDEC1}"/>
              </a:ext>
            </a:extLst>
          </p:cNvPr>
          <p:cNvSpPr txBox="1"/>
          <p:nvPr/>
        </p:nvSpPr>
        <p:spPr>
          <a:xfrm>
            <a:off x="722527" y="360727"/>
            <a:ext cx="10293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«Кезекші сыныптардың» </a:t>
            </a:r>
            <a:r>
              <a:rPr lang="kk-KZ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 істеуіне ұсынымдар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BB23FA9-2F26-4D0F-9F0F-28114627970A}"/>
              </a:ext>
            </a:extLst>
          </p:cNvPr>
          <p:cNvSpPr txBox="1"/>
          <p:nvPr/>
        </p:nvSpPr>
        <p:spPr>
          <a:xfrm>
            <a:off x="553663" y="1687785"/>
            <a:ext cx="117907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rgbClr val="0070C0"/>
                </a:solidFill>
              </a:rPr>
              <a:t>«Кезекші сыныптардың» </a:t>
            </a:r>
            <a:r>
              <a:rPr lang="kk-KZ" dirty="0">
                <a:solidFill>
                  <a:srgbClr val="0070C0"/>
                </a:solidFill>
              </a:rPr>
              <a:t>толымдылығы - 15 баладан артық емес;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dirty="0">
                <a:solidFill>
                  <a:srgbClr val="0070C0"/>
                </a:solidFill>
              </a:rPr>
              <a:t>Сабақтың ұзақтығы - 40 минут; 1-сыныпта – сатылы режим;</a:t>
            </a:r>
          </a:p>
          <a:p>
            <a:endParaRPr lang="kk-KZ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dirty="0">
                <a:solidFill>
                  <a:srgbClr val="0070C0"/>
                </a:solidFill>
              </a:rPr>
              <a:t>Таза ауада, мектептің спорт алаңдарында дене шынықтыру сабақтарын </a:t>
            </a:r>
            <a:r>
              <a:rPr lang="kk-KZ" dirty="0" smtClean="0">
                <a:solidFill>
                  <a:srgbClr val="0070C0"/>
                </a:solidFill>
              </a:rPr>
              <a:t>өткізу;</a:t>
            </a:r>
            <a:endParaRPr lang="kk-KZ" dirty="0">
              <a:solidFill>
                <a:srgbClr val="0070C0"/>
              </a:solidFill>
            </a:endParaRPr>
          </a:p>
          <a:p>
            <a:endParaRPr lang="kk-KZ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rgbClr val="0070C0"/>
                </a:solidFill>
              </a:rPr>
              <a:t>Сабақтар арасындағы үзілістер әр сыныпқа әр уақытта беріледі;</a:t>
            </a:r>
            <a:endParaRPr lang="kk-KZ" dirty="0">
              <a:solidFill>
                <a:srgbClr val="0070C0"/>
              </a:solidFill>
            </a:endParaRPr>
          </a:p>
          <a:p>
            <a:endParaRPr lang="kk-KZ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dirty="0">
                <a:solidFill>
                  <a:srgbClr val="0070C0"/>
                </a:solidFill>
              </a:rPr>
              <a:t>Оқу үстелдерін 1 метр қашықтықта орналастыру; </a:t>
            </a:r>
            <a:endParaRPr lang="kk-KZ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kk-KZ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dirty="0" smtClean="0">
                <a:solidFill>
                  <a:srgbClr val="0070C0"/>
                </a:solidFill>
              </a:rPr>
              <a:t>Білім </a:t>
            </a:r>
            <a:r>
              <a:rPr lang="kk-KZ" dirty="0">
                <a:solidFill>
                  <a:srgbClr val="0070C0"/>
                </a:solidFill>
              </a:rPr>
              <a:t>алушыларға жеке парта мен орындық бекітіледі, білім алушы жеке оқу материалдарын (оқулықтар, дәптерлер, кеңсе заттары және т. б.) </a:t>
            </a:r>
            <a:r>
              <a:rPr lang="kk-KZ" dirty="0" smtClean="0">
                <a:solidFill>
                  <a:srgbClr val="0070C0"/>
                </a:solidFill>
              </a:rPr>
              <a:t>пайдаланады.</a:t>
            </a:r>
            <a:endParaRPr lang="kk-KZ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3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B45F638-AA73-4AE8-A504-CDBDE77B3158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8A82A81-1451-435B-B372-248429FBDEC1}"/>
              </a:ext>
            </a:extLst>
          </p:cNvPr>
          <p:cNvSpPr txBox="1"/>
          <p:nvPr/>
        </p:nvSpPr>
        <p:spPr>
          <a:xfrm>
            <a:off x="0" y="39281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Кезекші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сыныптарда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оқытуды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(1-4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BB23FA9-2F26-4D0F-9F0F-28114627970A}"/>
              </a:ext>
            </a:extLst>
          </p:cNvPr>
          <p:cNvSpPr txBox="1"/>
          <p:nvPr/>
        </p:nvSpPr>
        <p:spPr>
          <a:xfrm>
            <a:off x="236163" y="1040085"/>
            <a:ext cx="118288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Әлеуметтік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қашықтық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үшін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ауысымдарды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ұлғайту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ауыстыру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әлеуметтік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қашықтықты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қамтамасыз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үшін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мектеп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кеңістігін</a:t>
            </a:r>
            <a:r>
              <a:rPr lang="ru-RU" dirty="0" smtClean="0">
                <a:solidFill>
                  <a:srgbClr val="0070C0"/>
                </a:solidFill>
              </a:rPr>
              <a:t> (</a:t>
            </a:r>
            <a:r>
              <a:rPr lang="ru-RU" dirty="0" err="1" smtClean="0">
                <a:solidFill>
                  <a:srgbClr val="0070C0"/>
                </a:solidFill>
              </a:rPr>
              <a:t>барлық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кабинеттерді</a:t>
            </a:r>
            <a:r>
              <a:rPr lang="ru-RU" dirty="0" smtClean="0">
                <a:solidFill>
                  <a:srgbClr val="0070C0"/>
                </a:solidFill>
              </a:rPr>
              <a:t>) </a:t>
            </a:r>
            <a:r>
              <a:rPr lang="ru-RU" dirty="0" err="1" smtClean="0">
                <a:solidFill>
                  <a:srgbClr val="0070C0"/>
                </a:solidFill>
              </a:rPr>
              <a:t>барынша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пайдалану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Білім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алушылар</a:t>
            </a:r>
            <a:r>
              <a:rPr lang="ru-RU" dirty="0">
                <a:solidFill>
                  <a:srgbClr val="0070C0"/>
                </a:solidFill>
              </a:rPr>
              <a:t> мен </a:t>
            </a:r>
            <a:r>
              <a:rPr lang="ru-RU" dirty="0" err="1" smtClean="0">
                <a:solidFill>
                  <a:srgbClr val="0070C0"/>
                </a:solidFill>
              </a:rPr>
              <a:t>педагогтердің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басқа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қызметкерлердің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мектеп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ішіндегі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тікелей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байланыстарын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қысқарту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Білім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алушылар</a:t>
            </a:r>
            <a:r>
              <a:rPr lang="ru-RU" dirty="0">
                <a:solidFill>
                  <a:srgbClr val="0070C0"/>
                </a:solidFill>
              </a:rPr>
              <a:t> мен </a:t>
            </a:r>
            <a:r>
              <a:rPr lang="ru-RU" dirty="0" err="1" smtClean="0">
                <a:solidFill>
                  <a:srgbClr val="0070C0"/>
                </a:solidFill>
              </a:rPr>
              <a:t>педагогтердің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дене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қызуын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күн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сайын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өлшеу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медициналық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кабинеттер</a:t>
            </a:r>
            <a:r>
              <a:rPr lang="ru-RU" dirty="0">
                <a:solidFill>
                  <a:srgbClr val="0070C0"/>
                </a:solidFill>
              </a:rPr>
              <a:t> мен </a:t>
            </a:r>
            <a:r>
              <a:rPr lang="ru-RU" dirty="0" err="1">
                <a:solidFill>
                  <a:srgbClr val="0070C0"/>
                </a:solidFill>
              </a:rPr>
              <a:t>оқшаулағыштардың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жұмыс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істеуі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r>
              <a:rPr lang="ru-RU" sz="1600" i="1" dirty="0" err="1" smtClean="0">
                <a:solidFill>
                  <a:srgbClr val="0070C0"/>
                </a:solidFill>
              </a:rPr>
              <a:t>Дене</a:t>
            </a: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r>
              <a:rPr lang="ru-RU" sz="1600" i="1" dirty="0" err="1" smtClean="0">
                <a:solidFill>
                  <a:srgbClr val="0070C0"/>
                </a:solidFill>
              </a:rPr>
              <a:t>қызыуы</a:t>
            </a: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r>
              <a:rPr lang="ru-RU" sz="1600" i="1" dirty="0" err="1" smtClean="0">
                <a:solidFill>
                  <a:srgbClr val="0070C0"/>
                </a:solidFill>
              </a:rPr>
              <a:t>нормадан</a:t>
            </a: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r>
              <a:rPr lang="ru-RU" sz="1600" i="1" dirty="0" err="1" smtClean="0">
                <a:solidFill>
                  <a:srgbClr val="0070C0"/>
                </a:solidFill>
              </a:rPr>
              <a:t>жоғары</a:t>
            </a: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балалар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үйге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 smtClean="0">
                <a:solidFill>
                  <a:srgbClr val="0070C0"/>
                </a:solidFill>
              </a:rPr>
              <a:t>қайтарылады</a:t>
            </a:r>
            <a:r>
              <a:rPr lang="ru-RU" sz="1600" i="1" dirty="0" smtClean="0">
                <a:solidFill>
                  <a:srgbClr val="0070C0"/>
                </a:solidFill>
              </a:rPr>
              <a:t>. </a:t>
            </a:r>
            <a:r>
              <a:rPr lang="ru-RU" sz="1600" i="1" dirty="0" err="1">
                <a:solidFill>
                  <a:srgbClr val="0070C0"/>
                </a:solidFill>
              </a:rPr>
              <a:t>Егер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сыныпта</a:t>
            </a:r>
            <a:r>
              <a:rPr lang="ru-RU" sz="1600" i="1" dirty="0">
                <a:solidFill>
                  <a:srgbClr val="0070C0"/>
                </a:solidFill>
              </a:rPr>
              <a:t> бала </a:t>
            </a:r>
            <a:r>
              <a:rPr lang="ru-RU" sz="1600" i="1" dirty="0" err="1">
                <a:solidFill>
                  <a:srgbClr val="0070C0"/>
                </a:solidFill>
              </a:rPr>
              <a:t>ауырып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қалса</a:t>
            </a:r>
            <a:r>
              <a:rPr lang="ru-RU" sz="1600" i="1" dirty="0">
                <a:solidFill>
                  <a:srgbClr val="0070C0"/>
                </a:solidFill>
              </a:rPr>
              <a:t>, </a:t>
            </a:r>
            <a:r>
              <a:rPr lang="ru-RU" sz="1600" i="1" dirty="0" err="1">
                <a:solidFill>
                  <a:srgbClr val="0070C0"/>
                </a:solidFill>
              </a:rPr>
              <a:t>бүкіл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сынып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қ</a:t>
            </a:r>
            <a:r>
              <a:rPr lang="ru-RU" sz="1600" i="1" dirty="0" err="1" smtClean="0">
                <a:solidFill>
                  <a:srgbClr val="0070C0"/>
                </a:solidFill>
              </a:rPr>
              <a:t>ашықтан</a:t>
            </a: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оқытуға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ауыстырылады</a:t>
            </a:r>
            <a:r>
              <a:rPr lang="ru-RU" sz="1600" i="1" dirty="0">
                <a:solidFill>
                  <a:srgbClr val="0070C0"/>
                </a:solidFill>
              </a:rPr>
              <a:t>, </a:t>
            </a:r>
            <a:r>
              <a:rPr lang="ru-RU" sz="1600" i="1" dirty="0" err="1">
                <a:solidFill>
                  <a:srgbClr val="0070C0"/>
                </a:solidFill>
              </a:rPr>
              <a:t>мектеп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оқуын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штаттық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режимде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 smtClean="0">
                <a:solidFill>
                  <a:srgbClr val="0070C0"/>
                </a:solidFill>
              </a:rPr>
              <a:t>жалғастырады</a:t>
            </a:r>
            <a:r>
              <a:rPr lang="ru-RU" sz="1600" i="1" dirty="0" smtClean="0">
                <a:solidFill>
                  <a:srgbClr val="0070C0"/>
                </a:solidFill>
              </a:rPr>
              <a:t>;</a:t>
            </a:r>
            <a:r>
              <a:rPr lang="ru-RU" sz="1600" i="1" dirty="0" smtClean="0">
                <a:solidFill>
                  <a:schemeClr val="accent2"/>
                </a:solidFill>
              </a:rPr>
              <a:t>.</a:t>
            </a:r>
            <a:endParaRPr lang="ru-RU" sz="1600" i="1" dirty="0">
              <a:solidFill>
                <a:schemeClr val="accent2"/>
              </a:solidFill>
            </a:endParaRPr>
          </a:p>
          <a:p>
            <a:pPr algn="just"/>
            <a:endParaRPr lang="ru-RU" sz="1600" i="1" dirty="0">
              <a:solidFill>
                <a:schemeClr val="accent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Әрбір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екінші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сабақтан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кейін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кабинеттерде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әр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үзілістен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кейін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ауысымдар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арасында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дәліздерде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рекреацияларда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холлдарда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және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басқа</a:t>
            </a:r>
            <a:r>
              <a:rPr lang="ru-RU" dirty="0">
                <a:solidFill>
                  <a:srgbClr val="0070C0"/>
                </a:solidFill>
              </a:rPr>
              <a:t> да </a:t>
            </a:r>
            <a:r>
              <a:rPr lang="ru-RU" dirty="0" err="1" smtClean="0">
                <a:solidFill>
                  <a:srgbClr val="0070C0"/>
                </a:solidFill>
              </a:rPr>
              <a:t>ылғалды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тазарту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жүргізіледі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70C0"/>
                </a:solidFill>
              </a:rPr>
              <a:t>Мектеп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асханасы</a:t>
            </a:r>
            <a:r>
              <a:rPr lang="ru-RU" dirty="0">
                <a:solidFill>
                  <a:srgbClr val="0070C0"/>
                </a:solidFill>
              </a:rPr>
              <a:t> мен </a:t>
            </a:r>
            <a:r>
              <a:rPr lang="ru-RU" dirty="0" err="1">
                <a:solidFill>
                  <a:srgbClr val="0070C0"/>
                </a:solidFill>
              </a:rPr>
              <a:t>буфеттің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қызметін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уақытша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тоқтату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  <a:endParaRPr lang="ru-RU" dirty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rgbClr val="0070C0"/>
                </a:solidFill>
              </a:rPr>
              <a:t>Зарарсыздандыруға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арналған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құралдардың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жеткілікті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болуы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қажет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err="1" smtClean="0">
                <a:solidFill>
                  <a:srgbClr val="0070C0"/>
                </a:solidFill>
              </a:rPr>
              <a:t>Аяқ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киімге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арналған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кілемшелермен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санитайзерлермен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қамтамасыз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ету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ажыратқыштарды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есік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тұтқаларын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тұтқаларды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сүйеніштерді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баспалдақ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марштарын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терезелерді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зарарсыздандыруды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тұрақты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жүргізу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984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02365EB-1507-436E-BDE3-F03B4DD2C69A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8A82A81-1451-435B-B372-248429FBDEC1}"/>
              </a:ext>
            </a:extLst>
          </p:cNvPr>
          <p:cNvSpPr txBox="1"/>
          <p:nvPr/>
        </p:nvSpPr>
        <p:spPr>
          <a:xfrm>
            <a:off x="1383270" y="403488"/>
            <a:ext cx="9606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1-2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сыныптардағы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кестесінің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үлгісі</a:t>
            </a:r>
            <a:endParaRPr lang="ru-RU" sz="105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C0E02811-16FF-4B83-804A-77DE48BC4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743252"/>
              </p:ext>
            </p:extLst>
          </p:nvPr>
        </p:nvGraphicFramePr>
        <p:xfrm>
          <a:off x="965200" y="2033701"/>
          <a:ext cx="10680698" cy="469480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323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54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42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51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942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6278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94644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8489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сынып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Дүйсенбі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(күндізгі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Сейсенбі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(күндізгі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Сәрсенбі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(күндізгі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Бейсенбі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(күндізгі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Жұма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(күндізгі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Сенбі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(күндізгі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5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Сауат ашу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Сауат ашу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Жаратылыстану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Сауат ашу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Сауат ашу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Сауат ашу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Сауат ашу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 тәрбиесі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Дүниетану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Ағылшын тілі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Көркем еңбек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Ағылшын тілі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 тілі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Өзін-өзі тану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 тілі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 тәрбиесі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 тәрбиесі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Вариат.комп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Вариат.комп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Ән-күй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489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2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Дүйсенбі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(күндізгі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Сейсенбі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(күндізгі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Сәрсенбі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(күндізгі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Бейсенбі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(күндізгі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Жұма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(күндізгі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Сенбі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</a:t>
                      </a:r>
                      <a:r>
                        <a:rPr lang="kk-KZ" sz="12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(күндізгі</a:t>
                      </a:r>
                      <a:r>
                        <a:rPr lang="kk-KZ" sz="12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Әдебиеттік оқу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Көркем еңбек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Әдебиеттік оқу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Орыс тілі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Әдебиеттік оқу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Орыс тілі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Орыс тілі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 тәрбиесі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3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Орыс тілі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Жаратылыстану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 тілі 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Ән-күй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 тілі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 тәрбиесі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Вариат.комп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Ағылшын тілі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 тәрбиесі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Ағылшын тілі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Өзін-өзі тану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Дүниетану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3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32" marR="65332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1274DACA-1808-4EA8-9023-BDB967FE1AE1}"/>
              </a:ext>
            </a:extLst>
          </p:cNvPr>
          <p:cNvSpPr/>
          <p:nvPr/>
        </p:nvSpPr>
        <p:spPr>
          <a:xfrm>
            <a:off x="254000" y="1065525"/>
            <a:ext cx="11480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2"/>
                </a:solidFill>
              </a:rPr>
              <a:t>Назар </a:t>
            </a:r>
            <a:r>
              <a:rPr lang="ru-RU" b="1" dirty="0" err="1">
                <a:solidFill>
                  <a:schemeClr val="accent2"/>
                </a:solidFill>
              </a:rPr>
              <a:t>аударыңыз</a:t>
            </a:r>
            <a:r>
              <a:rPr lang="ru-RU" b="1" dirty="0">
                <a:solidFill>
                  <a:schemeClr val="accent2"/>
                </a:solidFill>
              </a:rPr>
              <a:t>! </a:t>
            </a:r>
            <a:r>
              <a:rPr lang="ru-RU" dirty="0" err="1">
                <a:solidFill>
                  <a:srgbClr val="0070C0"/>
                </a:solidFill>
              </a:rPr>
              <a:t>Ата-аналар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жиналысына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дайындық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кезінде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әр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сынып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сабақ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кестесін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үлгі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бойынша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орналастырады</a:t>
            </a:r>
            <a:r>
              <a:rPr lang="kk-KZ" dirty="0" smtClean="0">
                <a:solidFill>
                  <a:srgbClr val="0070C0"/>
                </a:solidFill>
              </a:rPr>
              <a:t>.</a:t>
            </a:r>
            <a:r>
              <a:rPr lang="ru-RU" b="1" dirty="0" smtClean="0">
                <a:solidFill>
                  <a:schemeClr val="accent2"/>
                </a:solidFill>
              </a:rPr>
              <a:t>  </a:t>
            </a:r>
            <a:endParaRPr lang="ru-RU" dirty="0">
              <a:solidFill>
                <a:srgbClr val="0070C0"/>
              </a:solidFill>
            </a:endParaRPr>
          </a:p>
          <a:p>
            <a:pPr algn="r"/>
            <a:r>
              <a:rPr lang="ru-RU" sz="1600" i="1" dirty="0" err="1">
                <a:solidFill>
                  <a:srgbClr val="0070C0"/>
                </a:solidFill>
              </a:rPr>
              <a:t>Үлгі</a:t>
            </a:r>
            <a:endParaRPr lang="ru-RU" sz="1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3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52BCEC7-B2EB-42AE-91F1-B1DED0B86325}"/>
              </a:ext>
            </a:extLst>
          </p:cNvPr>
          <p:cNvSpPr/>
          <p:nvPr/>
        </p:nvSpPr>
        <p:spPr>
          <a:xfrm>
            <a:off x="1" y="385894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8A82A81-1451-435B-B372-248429FBDEC1}"/>
              </a:ext>
            </a:extLst>
          </p:cNvPr>
          <p:cNvSpPr txBox="1"/>
          <p:nvPr/>
        </p:nvSpPr>
        <p:spPr>
          <a:xfrm>
            <a:off x="1408670" y="392816"/>
            <a:ext cx="8903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1-4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сыныптардағы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апталық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жүктеме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49378"/>
              </p:ext>
            </p:extLst>
          </p:nvPr>
        </p:nvGraphicFramePr>
        <p:xfrm>
          <a:off x="495066" y="2334176"/>
          <a:ext cx="11341334" cy="413100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257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059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893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03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28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Бастауыш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мұғалімдерінің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пәндері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мұғалімінің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пәндері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апталық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жүктеме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9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ашу-6                                                   Математика -4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Жаратылыстану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-1                                               Дүниетану-1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Өзін-өзі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тану-1                                          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Көркем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еңбек-1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Вариативтік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компонент-2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тәрбиесі-3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Ән-күй-1 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21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сағ</a:t>
                      </a: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6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тілі-4                                        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Әдебиеттік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оқу-3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Математика-4                                             Жаратылыстану-1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Дүниетану-1                                       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Вариативтік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комп.-1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Көркем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еңбек-1                                  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Өзін-өзі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тану-1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тәрбиесі-3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Ән-күй-1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ru-RU" sz="21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сағ</a:t>
                      </a: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9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тілі-4                                        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Әдебиеттік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оқу-3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Математика-5                                              Естествознание-2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Дүниетану-1                                    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Вариативті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комп.-2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Көркем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еңбек-1                                    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Өзін-өзі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тану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тәрбиесі-3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Ән-күй-1              АҚТ-1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21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сағ</a:t>
                      </a: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тілі-4                                           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Әдебиеттік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оқу-3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Математика-5                                              Жаратылыстану-2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Дүниетану-1                                    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Вариативті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комп.-1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Көркем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еңбек-1                                           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Өзін-өзі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тану-1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тілі-4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тілі-2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тәрбиесі-3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Ән-күй-1                               АҚТ-1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21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сағ</a:t>
                      </a:r>
                      <a:r>
                        <a:rPr lang="ru-RU" sz="21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1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159" marR="3315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ED694F6-DB5F-4B66-B97B-5997ECE696A4}"/>
              </a:ext>
            </a:extLst>
          </p:cNvPr>
          <p:cNvSpPr/>
          <p:nvPr/>
        </p:nvSpPr>
        <p:spPr>
          <a:xfrm>
            <a:off x="228600" y="1307052"/>
            <a:ext cx="116967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2"/>
                </a:solidFill>
              </a:rPr>
              <a:t>Назар </a:t>
            </a:r>
            <a:r>
              <a:rPr lang="ru-RU" b="1" dirty="0" err="1">
                <a:solidFill>
                  <a:schemeClr val="accent2"/>
                </a:solidFill>
              </a:rPr>
              <a:t>аударыңыз</a:t>
            </a:r>
            <a:r>
              <a:rPr lang="ru-RU" b="1" dirty="0">
                <a:solidFill>
                  <a:schemeClr val="accent2"/>
                </a:solidFill>
              </a:rPr>
              <a:t>! </a:t>
            </a:r>
            <a:r>
              <a:rPr lang="ru-RU" dirty="0" err="1">
                <a:solidFill>
                  <a:srgbClr val="0070C0"/>
                </a:solidFill>
              </a:rPr>
              <a:t>Ата-аналар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жиналысына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дайындық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кезінде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әр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сынып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өзінің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апталық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жүктемесін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үлгі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бойынша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орналастырады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  <a:p>
            <a:pPr algn="r"/>
            <a:r>
              <a:rPr lang="ru-RU" sz="1600" i="1" dirty="0" err="1">
                <a:solidFill>
                  <a:srgbClr val="0070C0"/>
                </a:solidFill>
              </a:rPr>
              <a:t>Үлгі</a:t>
            </a:r>
            <a:endParaRPr lang="ru-RU" sz="1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3761</TotalTime>
  <Words>6389</Words>
  <Application>Microsoft Office PowerPoint</Application>
  <PresentationFormat>Произвольный</PresentationFormat>
  <Paragraphs>1059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об образовании</dc:title>
  <dc:creator>www</dc:creator>
  <cp:lastModifiedBy>Асмагамбет Диана Кенжебайкызы</cp:lastModifiedBy>
  <cp:revision>563</cp:revision>
  <cp:lastPrinted>2020-08-17T07:09:32Z</cp:lastPrinted>
  <dcterms:created xsi:type="dcterms:W3CDTF">2019-07-29T16:01:14Z</dcterms:created>
  <dcterms:modified xsi:type="dcterms:W3CDTF">2020-08-19T15:11:23Z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